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sldIdLst>
    <p:sldId id="284" r:id="rId5"/>
    <p:sldId id="285" r:id="rId6"/>
    <p:sldId id="287" r:id="rId7"/>
    <p:sldId id="317" r:id="rId8"/>
    <p:sldId id="333" r:id="rId9"/>
    <p:sldId id="335" r:id="rId10"/>
    <p:sldId id="337" r:id="rId11"/>
    <p:sldId id="339" r:id="rId12"/>
    <p:sldId id="341" r:id="rId13"/>
    <p:sldId id="340" r:id="rId14"/>
    <p:sldId id="342" r:id="rId15"/>
    <p:sldId id="343" r:id="rId16"/>
    <p:sldId id="344" r:id="rId17"/>
    <p:sldId id="345" r:id="rId18"/>
    <p:sldId id="346" r:id="rId19"/>
    <p:sldId id="294" r:id="rId20"/>
    <p:sldId id="29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B0B0"/>
    <a:srgbClr val="ECC4BF"/>
    <a:srgbClr val="C9ABA7"/>
    <a:srgbClr val="F15574"/>
    <a:srgbClr val="97EFD3"/>
    <a:srgbClr val="F4EBE8"/>
    <a:srgbClr val="E9C46A"/>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899" autoAdjust="0"/>
  </p:normalViewPr>
  <p:slideViewPr>
    <p:cSldViewPr snapToGrid="0" snapToObjects="1" showGuides="1">
      <p:cViewPr varScale="1">
        <p:scale>
          <a:sx n="80" d="100"/>
          <a:sy n="80" d="100"/>
        </p:scale>
        <p:origin x="48" y="120"/>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8/10/relationships/authors" Target="authors.xml"/></Relationships>
</file>

<file path=ppt/diagrams/_rels/data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image" Target="../media/image9.jpg"/></Relationships>
</file>

<file path=ppt/diagrams/_rels/drawing1.xml.rels><?xml version="1.0" encoding="UTF-8" standalone="yes"?>
<Relationships xmlns="http://schemas.openxmlformats.org/package/2006/relationships"><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E75DB2-3C9C-4125-8831-38ECEBFA4DF9}"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IN"/>
        </a:p>
      </dgm:t>
    </dgm:pt>
    <dgm:pt modelId="{7A51A48E-D55F-4B56-B6FE-0D6A7F179A38}">
      <dgm:prSet custT="1"/>
      <dgm:spPr>
        <a:solidFill>
          <a:schemeClr val="tx1">
            <a:lumMod val="85000"/>
            <a:lumOff val="15000"/>
          </a:schemeClr>
        </a:solidFill>
      </dgm:spPr>
      <dgm:t>
        <a:bodyPr/>
        <a:lstStyle/>
        <a:p>
          <a:r>
            <a:rPr lang="en-IN" sz="1050" b="0" i="0" dirty="0">
              <a:solidFill>
                <a:schemeClr val="bg1"/>
              </a:solidFill>
              <a:latin typeface="Söhne"/>
            </a:rPr>
            <a:t>Load the movie dataset in the Python.</a:t>
          </a:r>
          <a:endParaRPr lang="en-IN" sz="1050" dirty="0">
            <a:solidFill>
              <a:schemeClr val="bg1"/>
            </a:solidFill>
            <a:latin typeface="Söhne"/>
          </a:endParaRPr>
        </a:p>
      </dgm:t>
    </dgm:pt>
    <dgm:pt modelId="{EE7745A1-6CEE-4D4B-9171-7FD93A0BB81A}" type="parTrans" cxnId="{9173423C-43DA-42A9-B3C3-54DA001C819E}">
      <dgm:prSet/>
      <dgm:spPr>
        <a:ln>
          <a:solidFill>
            <a:schemeClr val="tx1"/>
          </a:solidFill>
        </a:ln>
      </dgm:spPr>
      <dgm:t>
        <a:bodyPr/>
        <a:lstStyle/>
        <a:p>
          <a:endParaRPr lang="en-IN"/>
        </a:p>
      </dgm:t>
    </dgm:pt>
    <dgm:pt modelId="{125946B3-8678-4375-8616-9ECDDCD05F7A}" type="sibTrans" cxnId="{9173423C-43DA-42A9-B3C3-54DA001C819E}">
      <dgm:prSet/>
      <dgm:spPr/>
      <dgm:t>
        <a:bodyPr/>
        <a:lstStyle/>
        <a:p>
          <a:endParaRPr lang="en-IN"/>
        </a:p>
      </dgm:t>
    </dgm:pt>
    <dgm:pt modelId="{B56097FB-C40C-4553-B829-A021395D3237}">
      <dgm:prSet custT="1"/>
      <dgm:spPr>
        <a:solidFill>
          <a:schemeClr val="tx1">
            <a:lumMod val="85000"/>
            <a:lumOff val="15000"/>
          </a:schemeClr>
        </a:solidFill>
      </dgm:spPr>
      <dgm:t>
        <a:bodyPr/>
        <a:lstStyle/>
        <a:p>
          <a:r>
            <a:rPr lang="en-IN" sz="1050" dirty="0">
              <a:solidFill>
                <a:schemeClr val="bg1"/>
              </a:solidFill>
              <a:latin typeface="Söhne"/>
            </a:rPr>
            <a:t>N</a:t>
          </a:r>
          <a:r>
            <a:rPr lang="en-IN" sz="1050" b="0" i="0" dirty="0">
              <a:solidFill>
                <a:schemeClr val="bg1"/>
              </a:solidFill>
              <a:latin typeface="Söhne"/>
            </a:rPr>
            <a:t>umbers of rows and</a:t>
          </a:r>
        </a:p>
        <a:p>
          <a:r>
            <a:rPr lang="en-IN" sz="1050" b="0" i="0" dirty="0">
              <a:solidFill>
                <a:schemeClr val="bg1"/>
              </a:solidFill>
              <a:latin typeface="Söhne"/>
            </a:rPr>
            <a:t>Columns are (4803,20)</a:t>
          </a:r>
          <a:endParaRPr lang="en-IN" sz="1050" dirty="0">
            <a:solidFill>
              <a:schemeClr val="bg1"/>
            </a:solidFill>
            <a:latin typeface="Söhne"/>
          </a:endParaRPr>
        </a:p>
      </dgm:t>
    </dgm:pt>
    <dgm:pt modelId="{A98BAFCC-AA41-427D-B5A1-CC5340F4B7AF}" type="parTrans" cxnId="{933C775A-8E5C-4CC4-BE90-BC96266E0D2C}">
      <dgm:prSet/>
      <dgm:spPr>
        <a:ln>
          <a:solidFill>
            <a:schemeClr val="tx1"/>
          </a:solidFill>
        </a:ln>
      </dgm:spPr>
      <dgm:t>
        <a:bodyPr/>
        <a:lstStyle/>
        <a:p>
          <a:endParaRPr lang="en-IN"/>
        </a:p>
      </dgm:t>
    </dgm:pt>
    <dgm:pt modelId="{59DB8F00-6924-4580-8651-6E3DCBD183F9}" type="sibTrans" cxnId="{933C775A-8E5C-4CC4-BE90-BC96266E0D2C}">
      <dgm:prSet/>
      <dgm:spPr/>
      <dgm:t>
        <a:bodyPr/>
        <a:lstStyle/>
        <a:p>
          <a:endParaRPr lang="en-IN"/>
        </a:p>
      </dgm:t>
    </dgm:pt>
    <dgm:pt modelId="{20DE11C0-5D3C-425E-BDB7-4B81EA1951DE}">
      <dgm:prSet custT="1"/>
      <dgm:spPr>
        <a:solidFill>
          <a:schemeClr val="tx1">
            <a:lumMod val="85000"/>
            <a:lumOff val="15000"/>
          </a:schemeClr>
        </a:solidFill>
      </dgm:spPr>
      <dgm:t>
        <a:bodyPr/>
        <a:lstStyle/>
        <a:p>
          <a:r>
            <a:rPr lang="en-IN" sz="1050" dirty="0">
              <a:solidFill>
                <a:schemeClr val="bg1"/>
              </a:solidFill>
              <a:latin typeface="Söhne"/>
            </a:rPr>
            <a:t>T</a:t>
          </a:r>
          <a:r>
            <a:rPr lang="en-IN" sz="1050" b="0" i="0" dirty="0">
              <a:solidFill>
                <a:schemeClr val="bg1"/>
              </a:solidFill>
              <a:latin typeface="Söhne"/>
            </a:rPr>
            <a:t>he Titles and genres of the first 50movies Avatar at top in action genre.</a:t>
          </a:r>
        </a:p>
      </dgm:t>
    </dgm:pt>
    <dgm:pt modelId="{55451B60-0119-4C20-BBD2-83F602AFC83F}" type="parTrans" cxnId="{CD4AC265-B2EE-443B-93FF-9865FA56D681}">
      <dgm:prSet/>
      <dgm:spPr>
        <a:ln>
          <a:solidFill>
            <a:schemeClr val="tx1"/>
          </a:solidFill>
        </a:ln>
      </dgm:spPr>
      <dgm:t>
        <a:bodyPr/>
        <a:lstStyle/>
        <a:p>
          <a:endParaRPr lang="en-IN"/>
        </a:p>
      </dgm:t>
    </dgm:pt>
    <dgm:pt modelId="{CB5ED8B6-5B8F-42B9-967F-25F5051DC866}" type="sibTrans" cxnId="{CD4AC265-B2EE-443B-93FF-9865FA56D681}">
      <dgm:prSet/>
      <dgm:spPr/>
      <dgm:t>
        <a:bodyPr/>
        <a:lstStyle/>
        <a:p>
          <a:endParaRPr lang="en-IN"/>
        </a:p>
      </dgm:t>
    </dgm:pt>
    <dgm:pt modelId="{182B1DE1-C962-4F66-A11E-7BDEC3891503}" type="pres">
      <dgm:prSet presAssocID="{97E75DB2-3C9C-4125-8831-38ECEBFA4DF9}" presName="composite" presStyleCnt="0">
        <dgm:presLayoutVars>
          <dgm:chMax val="5"/>
          <dgm:dir/>
          <dgm:animLvl val="ctr"/>
          <dgm:resizeHandles val="exact"/>
        </dgm:presLayoutVars>
      </dgm:prSet>
      <dgm:spPr/>
    </dgm:pt>
    <dgm:pt modelId="{448334E1-0834-4D55-A3ED-3270CF9CF5C1}" type="pres">
      <dgm:prSet presAssocID="{97E75DB2-3C9C-4125-8831-38ECEBFA4DF9}" presName="cycle" presStyleCnt="0"/>
      <dgm:spPr/>
    </dgm:pt>
    <dgm:pt modelId="{B4C3D462-9031-4888-826D-01FA89D4B7B7}" type="pres">
      <dgm:prSet presAssocID="{97E75DB2-3C9C-4125-8831-38ECEBFA4DF9}" presName="centerShape" presStyleCnt="0"/>
      <dgm:spPr/>
    </dgm:pt>
    <dgm:pt modelId="{C1475616-A777-4A3F-8498-6ABB5887DFBF}" type="pres">
      <dgm:prSet presAssocID="{97E75DB2-3C9C-4125-8831-38ECEBFA4DF9}" presName="connSite" presStyleLbl="node1" presStyleIdx="0" presStyleCnt="4"/>
      <dgm:spPr/>
    </dgm:pt>
    <dgm:pt modelId="{A2A7DD60-1294-4258-8AC1-77577A6E59A3}" type="pres">
      <dgm:prSet presAssocID="{97E75DB2-3C9C-4125-8831-38ECEBFA4DF9}" presName="visible" presStyleLbl="node1" presStyleIdx="0" presStyleCnt="4" custScaleX="101836" custScaleY="97254" custLinFactNeighborX="11392" custLinFactNeighborY="841"/>
      <dgm:spPr>
        <a:blipFill rotWithShape="1">
          <a:blip xmlns:r="http://schemas.openxmlformats.org/officeDocument/2006/relationships" r:embed="rId1"/>
          <a:srcRect/>
          <a:stretch>
            <a:fillRect l="-14000" r="-14000"/>
          </a:stretch>
        </a:blipFill>
      </dgm:spPr>
    </dgm:pt>
    <dgm:pt modelId="{EB6710C9-6FC2-498E-B317-AEC372B0320D}" type="pres">
      <dgm:prSet presAssocID="{EE7745A1-6CEE-4D4B-9171-7FD93A0BB81A}" presName="Name25" presStyleLbl="parChTrans1D1" presStyleIdx="0" presStyleCnt="3"/>
      <dgm:spPr/>
    </dgm:pt>
    <dgm:pt modelId="{365D72F7-E17F-4C32-8D23-3DD2B9F237BA}" type="pres">
      <dgm:prSet presAssocID="{7A51A48E-D55F-4B56-B6FE-0D6A7F179A38}" presName="node" presStyleCnt="0"/>
      <dgm:spPr/>
    </dgm:pt>
    <dgm:pt modelId="{CCEA956D-6566-4D7D-805F-A89FCC0AC875}" type="pres">
      <dgm:prSet presAssocID="{7A51A48E-D55F-4B56-B6FE-0D6A7F179A38}" presName="parentNode" presStyleLbl="node1" presStyleIdx="1" presStyleCnt="4" custScaleX="141975" custScaleY="134860" custLinFactNeighborX="18212" custLinFactNeighborY="6563">
        <dgm:presLayoutVars>
          <dgm:chMax val="1"/>
          <dgm:bulletEnabled val="1"/>
        </dgm:presLayoutVars>
      </dgm:prSet>
      <dgm:spPr/>
    </dgm:pt>
    <dgm:pt modelId="{8380E125-A497-4761-B827-62EF67FC64BC}" type="pres">
      <dgm:prSet presAssocID="{7A51A48E-D55F-4B56-B6FE-0D6A7F179A38}" presName="childNode" presStyleLbl="revTx" presStyleIdx="0" presStyleCnt="0">
        <dgm:presLayoutVars>
          <dgm:bulletEnabled val="1"/>
        </dgm:presLayoutVars>
      </dgm:prSet>
      <dgm:spPr/>
    </dgm:pt>
    <dgm:pt modelId="{B95F9552-37BD-4CED-B212-1AAB3FEFC61A}" type="pres">
      <dgm:prSet presAssocID="{A98BAFCC-AA41-427D-B5A1-CC5340F4B7AF}" presName="Name25" presStyleLbl="parChTrans1D1" presStyleIdx="1" presStyleCnt="3"/>
      <dgm:spPr/>
    </dgm:pt>
    <dgm:pt modelId="{81C92C45-520F-4D28-AAB0-FCB5B68536F7}" type="pres">
      <dgm:prSet presAssocID="{B56097FB-C40C-4553-B829-A021395D3237}" presName="node" presStyleCnt="0"/>
      <dgm:spPr/>
    </dgm:pt>
    <dgm:pt modelId="{3D2752DC-A005-4E30-A7D2-7E6B627BE231}" type="pres">
      <dgm:prSet presAssocID="{B56097FB-C40C-4553-B829-A021395D3237}" presName="parentNode" presStyleLbl="node1" presStyleIdx="2" presStyleCnt="4" custScaleX="131824" custScaleY="129429" custLinFactNeighborX="69700" custLinFactNeighborY="3112">
        <dgm:presLayoutVars>
          <dgm:chMax val="1"/>
          <dgm:bulletEnabled val="1"/>
        </dgm:presLayoutVars>
      </dgm:prSet>
      <dgm:spPr/>
    </dgm:pt>
    <dgm:pt modelId="{4052066B-3779-47D3-99BB-B39F6E87FDCF}" type="pres">
      <dgm:prSet presAssocID="{B56097FB-C40C-4553-B829-A021395D3237}" presName="childNode" presStyleLbl="revTx" presStyleIdx="0" presStyleCnt="0">
        <dgm:presLayoutVars>
          <dgm:bulletEnabled val="1"/>
        </dgm:presLayoutVars>
      </dgm:prSet>
      <dgm:spPr/>
    </dgm:pt>
    <dgm:pt modelId="{B1669EF8-7FB5-4AC4-8FB1-C128A28EC8F6}" type="pres">
      <dgm:prSet presAssocID="{55451B60-0119-4C20-BBD2-83F602AFC83F}" presName="Name25" presStyleLbl="parChTrans1D1" presStyleIdx="2" presStyleCnt="3"/>
      <dgm:spPr/>
    </dgm:pt>
    <dgm:pt modelId="{63A3B603-8B05-47D7-97D8-BCBD620EC15B}" type="pres">
      <dgm:prSet presAssocID="{20DE11C0-5D3C-425E-BDB7-4B81EA1951DE}" presName="node" presStyleCnt="0"/>
      <dgm:spPr/>
    </dgm:pt>
    <dgm:pt modelId="{E44D2CFB-5756-4715-A094-3E88FE729D3D}" type="pres">
      <dgm:prSet presAssocID="{20DE11C0-5D3C-425E-BDB7-4B81EA1951DE}" presName="parentNode" presStyleLbl="node1" presStyleIdx="3" presStyleCnt="4" custScaleX="131566" custScaleY="120233" custLinFactNeighborX="20313" custLinFactNeighborY="-7115">
        <dgm:presLayoutVars>
          <dgm:chMax val="1"/>
          <dgm:bulletEnabled val="1"/>
        </dgm:presLayoutVars>
      </dgm:prSet>
      <dgm:spPr/>
    </dgm:pt>
    <dgm:pt modelId="{9684BA08-F11C-498F-8230-0C4A5BE7146D}" type="pres">
      <dgm:prSet presAssocID="{20DE11C0-5D3C-425E-BDB7-4B81EA1951DE}" presName="childNode" presStyleLbl="revTx" presStyleIdx="0" presStyleCnt="0">
        <dgm:presLayoutVars>
          <dgm:bulletEnabled val="1"/>
        </dgm:presLayoutVars>
      </dgm:prSet>
      <dgm:spPr/>
    </dgm:pt>
  </dgm:ptLst>
  <dgm:cxnLst>
    <dgm:cxn modelId="{C24CD32A-CD03-40A3-A203-32C00B2AD304}" type="presOf" srcId="{20DE11C0-5D3C-425E-BDB7-4B81EA1951DE}" destId="{E44D2CFB-5756-4715-A094-3E88FE729D3D}" srcOrd="0" destOrd="0" presId="urn:microsoft.com/office/officeart/2005/8/layout/radial2"/>
    <dgm:cxn modelId="{9173423C-43DA-42A9-B3C3-54DA001C819E}" srcId="{97E75DB2-3C9C-4125-8831-38ECEBFA4DF9}" destId="{7A51A48E-D55F-4B56-B6FE-0D6A7F179A38}" srcOrd="0" destOrd="0" parTransId="{EE7745A1-6CEE-4D4B-9171-7FD93A0BB81A}" sibTransId="{125946B3-8678-4375-8616-9ECDDCD05F7A}"/>
    <dgm:cxn modelId="{3DFFDA63-1CCF-43C4-B89A-EA74C26578C5}" type="presOf" srcId="{97E75DB2-3C9C-4125-8831-38ECEBFA4DF9}" destId="{182B1DE1-C962-4F66-A11E-7BDEC3891503}" srcOrd="0" destOrd="0" presId="urn:microsoft.com/office/officeart/2005/8/layout/radial2"/>
    <dgm:cxn modelId="{7E155744-EC41-4E4C-A5DE-D5C131C95152}" type="presOf" srcId="{55451B60-0119-4C20-BBD2-83F602AFC83F}" destId="{B1669EF8-7FB5-4AC4-8FB1-C128A28EC8F6}" srcOrd="0" destOrd="0" presId="urn:microsoft.com/office/officeart/2005/8/layout/radial2"/>
    <dgm:cxn modelId="{CD4AC265-B2EE-443B-93FF-9865FA56D681}" srcId="{97E75DB2-3C9C-4125-8831-38ECEBFA4DF9}" destId="{20DE11C0-5D3C-425E-BDB7-4B81EA1951DE}" srcOrd="2" destOrd="0" parTransId="{55451B60-0119-4C20-BBD2-83F602AFC83F}" sibTransId="{CB5ED8B6-5B8F-42B9-967F-25F5051DC866}"/>
    <dgm:cxn modelId="{933C775A-8E5C-4CC4-BE90-BC96266E0D2C}" srcId="{97E75DB2-3C9C-4125-8831-38ECEBFA4DF9}" destId="{B56097FB-C40C-4553-B829-A021395D3237}" srcOrd="1" destOrd="0" parTransId="{A98BAFCC-AA41-427D-B5A1-CC5340F4B7AF}" sibTransId="{59DB8F00-6924-4580-8651-6E3DCBD183F9}"/>
    <dgm:cxn modelId="{EA313A7E-1D0F-43F9-9B1F-911D2E1B1912}" type="presOf" srcId="{B56097FB-C40C-4553-B829-A021395D3237}" destId="{3D2752DC-A005-4E30-A7D2-7E6B627BE231}" srcOrd="0" destOrd="0" presId="urn:microsoft.com/office/officeart/2005/8/layout/radial2"/>
    <dgm:cxn modelId="{04AFB6A8-40C7-4112-BB4E-10356727520D}" type="presOf" srcId="{7A51A48E-D55F-4B56-B6FE-0D6A7F179A38}" destId="{CCEA956D-6566-4D7D-805F-A89FCC0AC875}" srcOrd="0" destOrd="0" presId="urn:microsoft.com/office/officeart/2005/8/layout/radial2"/>
    <dgm:cxn modelId="{68D6D5A9-ACDC-41DB-B374-9080E95A42BE}" type="presOf" srcId="{EE7745A1-6CEE-4D4B-9171-7FD93A0BB81A}" destId="{EB6710C9-6FC2-498E-B317-AEC372B0320D}" srcOrd="0" destOrd="0" presId="urn:microsoft.com/office/officeart/2005/8/layout/radial2"/>
    <dgm:cxn modelId="{09BFC9AA-A594-4D4E-9B6D-6070F10A636C}" type="presOf" srcId="{A98BAFCC-AA41-427D-B5A1-CC5340F4B7AF}" destId="{B95F9552-37BD-4CED-B212-1AAB3FEFC61A}" srcOrd="0" destOrd="0" presId="urn:microsoft.com/office/officeart/2005/8/layout/radial2"/>
    <dgm:cxn modelId="{91D26E83-9A3C-40BF-B66A-BCD3214AC90B}" type="presParOf" srcId="{182B1DE1-C962-4F66-A11E-7BDEC3891503}" destId="{448334E1-0834-4D55-A3ED-3270CF9CF5C1}" srcOrd="0" destOrd="0" presId="urn:microsoft.com/office/officeart/2005/8/layout/radial2"/>
    <dgm:cxn modelId="{E60290A9-7C7A-4B11-96A0-E5AF7F957A45}" type="presParOf" srcId="{448334E1-0834-4D55-A3ED-3270CF9CF5C1}" destId="{B4C3D462-9031-4888-826D-01FA89D4B7B7}" srcOrd="0" destOrd="0" presId="urn:microsoft.com/office/officeart/2005/8/layout/radial2"/>
    <dgm:cxn modelId="{31C71E28-AE6C-4D6D-BF5B-12294F6DFD2A}" type="presParOf" srcId="{B4C3D462-9031-4888-826D-01FA89D4B7B7}" destId="{C1475616-A777-4A3F-8498-6ABB5887DFBF}" srcOrd="0" destOrd="0" presId="urn:microsoft.com/office/officeart/2005/8/layout/radial2"/>
    <dgm:cxn modelId="{BA760B10-510B-4BB7-AFB7-EA85D163C919}" type="presParOf" srcId="{B4C3D462-9031-4888-826D-01FA89D4B7B7}" destId="{A2A7DD60-1294-4258-8AC1-77577A6E59A3}" srcOrd="1" destOrd="0" presId="urn:microsoft.com/office/officeart/2005/8/layout/radial2"/>
    <dgm:cxn modelId="{9EEDF783-2B7F-400B-B213-C33E0D18EAEE}" type="presParOf" srcId="{448334E1-0834-4D55-A3ED-3270CF9CF5C1}" destId="{EB6710C9-6FC2-498E-B317-AEC372B0320D}" srcOrd="1" destOrd="0" presId="urn:microsoft.com/office/officeart/2005/8/layout/radial2"/>
    <dgm:cxn modelId="{7031496A-FF9C-4902-BB08-8A739282B15C}" type="presParOf" srcId="{448334E1-0834-4D55-A3ED-3270CF9CF5C1}" destId="{365D72F7-E17F-4C32-8D23-3DD2B9F237BA}" srcOrd="2" destOrd="0" presId="urn:microsoft.com/office/officeart/2005/8/layout/radial2"/>
    <dgm:cxn modelId="{E093F82A-BDF4-4564-8758-F2A214474780}" type="presParOf" srcId="{365D72F7-E17F-4C32-8D23-3DD2B9F237BA}" destId="{CCEA956D-6566-4D7D-805F-A89FCC0AC875}" srcOrd="0" destOrd="0" presId="urn:microsoft.com/office/officeart/2005/8/layout/radial2"/>
    <dgm:cxn modelId="{23C9F670-1289-4651-B6D7-3DE15B2C78DD}" type="presParOf" srcId="{365D72F7-E17F-4C32-8D23-3DD2B9F237BA}" destId="{8380E125-A497-4761-B827-62EF67FC64BC}" srcOrd="1" destOrd="0" presId="urn:microsoft.com/office/officeart/2005/8/layout/radial2"/>
    <dgm:cxn modelId="{87D7AE8C-F23B-4A02-8723-44A6E8BBDBDC}" type="presParOf" srcId="{448334E1-0834-4D55-A3ED-3270CF9CF5C1}" destId="{B95F9552-37BD-4CED-B212-1AAB3FEFC61A}" srcOrd="3" destOrd="0" presId="urn:microsoft.com/office/officeart/2005/8/layout/radial2"/>
    <dgm:cxn modelId="{D94D7045-4071-4D10-B9BF-35C90630314A}" type="presParOf" srcId="{448334E1-0834-4D55-A3ED-3270CF9CF5C1}" destId="{81C92C45-520F-4D28-AAB0-FCB5B68536F7}" srcOrd="4" destOrd="0" presId="urn:microsoft.com/office/officeart/2005/8/layout/radial2"/>
    <dgm:cxn modelId="{EEB46BA5-51E7-47F8-BD62-1B61D32BC15C}" type="presParOf" srcId="{81C92C45-520F-4D28-AAB0-FCB5B68536F7}" destId="{3D2752DC-A005-4E30-A7D2-7E6B627BE231}" srcOrd="0" destOrd="0" presId="urn:microsoft.com/office/officeart/2005/8/layout/radial2"/>
    <dgm:cxn modelId="{E2D85016-7668-474E-B03E-462A3802A794}" type="presParOf" srcId="{81C92C45-520F-4D28-AAB0-FCB5B68536F7}" destId="{4052066B-3779-47D3-99BB-B39F6E87FDCF}" srcOrd="1" destOrd="0" presId="urn:microsoft.com/office/officeart/2005/8/layout/radial2"/>
    <dgm:cxn modelId="{910E8D88-8369-4FC9-8BB9-1D8545994BB7}" type="presParOf" srcId="{448334E1-0834-4D55-A3ED-3270CF9CF5C1}" destId="{B1669EF8-7FB5-4AC4-8FB1-C128A28EC8F6}" srcOrd="5" destOrd="0" presId="urn:microsoft.com/office/officeart/2005/8/layout/radial2"/>
    <dgm:cxn modelId="{1684A0F4-D989-4DEA-BB0D-76D85495555C}" type="presParOf" srcId="{448334E1-0834-4D55-A3ED-3270CF9CF5C1}" destId="{63A3B603-8B05-47D7-97D8-BCBD620EC15B}" srcOrd="6" destOrd="0" presId="urn:microsoft.com/office/officeart/2005/8/layout/radial2"/>
    <dgm:cxn modelId="{88E1E68F-657D-4705-8987-546775D26E50}" type="presParOf" srcId="{63A3B603-8B05-47D7-97D8-BCBD620EC15B}" destId="{E44D2CFB-5756-4715-A094-3E88FE729D3D}" srcOrd="0" destOrd="0" presId="urn:microsoft.com/office/officeart/2005/8/layout/radial2"/>
    <dgm:cxn modelId="{E0F1DBBD-3FBC-47C5-96F8-CA08C3E43273}" type="presParOf" srcId="{63A3B603-8B05-47D7-97D8-BCBD620EC15B}" destId="{9684BA08-F11C-498F-8230-0C4A5BE7146D}" srcOrd="1" destOrd="0" presId="urn:microsoft.com/office/officeart/2005/8/layout/radial2"/>
  </dgm:cxnLst>
  <dgm:bg>
    <a:blipFill dpi="0" rotWithShape="1">
      <a:blip xmlns:r="http://schemas.openxmlformats.org/officeDocument/2006/relationships" r:embed="rId2">
        <a:alphaModFix amt="30000"/>
      </a:blip>
      <a:srcRect/>
      <a:stretch>
        <a:fillRect/>
      </a:stretch>
    </a:blip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59C3FFD-2669-478F-8C8D-0755166C8BD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89504FA0-C085-444E-9D24-F09A353310C5}">
      <dgm:prSet custT="1"/>
      <dgm:spPr>
        <a:effectLst>
          <a:glow rad="38100">
            <a:schemeClr val="tx1"/>
          </a:glow>
        </a:effectLst>
      </dgm:spPr>
      <dgm:t>
        <a:bodyPr/>
        <a:lstStyle/>
        <a:p>
          <a:r>
            <a:rPr lang="en-US" sz="1800" dirty="0">
              <a:solidFill>
                <a:schemeClr val="tx1"/>
              </a:solidFill>
              <a:latin typeface="Söhne"/>
            </a:rPr>
            <a:t>There are extreme outlier present in Budget box plot, revenue box plot &amp; Run-Time boxplot.</a:t>
          </a:r>
          <a:endParaRPr lang="en-IN" sz="1800" dirty="0">
            <a:solidFill>
              <a:schemeClr val="tx1"/>
            </a:solidFill>
            <a:latin typeface="Söhne"/>
          </a:endParaRPr>
        </a:p>
      </dgm:t>
    </dgm:pt>
    <dgm:pt modelId="{65A3A731-74E2-4570-9548-17465CDB5345}" type="parTrans" cxnId="{C481D8A4-28D3-453D-A191-F34AEEA29DDC}">
      <dgm:prSet/>
      <dgm:spPr/>
      <dgm:t>
        <a:bodyPr/>
        <a:lstStyle/>
        <a:p>
          <a:endParaRPr lang="en-IN"/>
        </a:p>
      </dgm:t>
    </dgm:pt>
    <dgm:pt modelId="{35794EFE-ECB5-4B4F-AAA4-550AA9D5DF77}" type="sibTrans" cxnId="{C481D8A4-28D3-453D-A191-F34AEEA29DDC}">
      <dgm:prSet/>
      <dgm:spPr/>
      <dgm:t>
        <a:bodyPr/>
        <a:lstStyle/>
        <a:p>
          <a:endParaRPr lang="en-IN"/>
        </a:p>
      </dgm:t>
    </dgm:pt>
    <dgm:pt modelId="{A98EE4AB-2EAD-48F4-BA34-917C9A53D867}" type="pres">
      <dgm:prSet presAssocID="{E59C3FFD-2669-478F-8C8D-0755166C8BD2}" presName="linear" presStyleCnt="0">
        <dgm:presLayoutVars>
          <dgm:animLvl val="lvl"/>
          <dgm:resizeHandles val="exact"/>
        </dgm:presLayoutVars>
      </dgm:prSet>
      <dgm:spPr/>
    </dgm:pt>
    <dgm:pt modelId="{8EA26092-050D-4ABB-98F8-0F940B2C6F52}" type="pres">
      <dgm:prSet presAssocID="{89504FA0-C085-444E-9D24-F09A353310C5}" presName="parentText" presStyleLbl="node1" presStyleIdx="0" presStyleCnt="1" custScaleX="89150" custScaleY="64932" custLinFactNeighborX="-4055" custLinFactNeighborY="-24773">
        <dgm:presLayoutVars>
          <dgm:chMax val="0"/>
          <dgm:bulletEnabled val="1"/>
        </dgm:presLayoutVars>
      </dgm:prSet>
      <dgm:spPr/>
    </dgm:pt>
  </dgm:ptLst>
  <dgm:cxnLst>
    <dgm:cxn modelId="{E21EF224-AE3D-4067-9A68-F8BCE0F4EF65}" type="presOf" srcId="{E59C3FFD-2669-478F-8C8D-0755166C8BD2}" destId="{A98EE4AB-2EAD-48F4-BA34-917C9A53D867}" srcOrd="0" destOrd="0" presId="urn:microsoft.com/office/officeart/2005/8/layout/vList2"/>
    <dgm:cxn modelId="{C481D8A4-28D3-453D-A191-F34AEEA29DDC}" srcId="{E59C3FFD-2669-478F-8C8D-0755166C8BD2}" destId="{89504FA0-C085-444E-9D24-F09A353310C5}" srcOrd="0" destOrd="0" parTransId="{65A3A731-74E2-4570-9548-17465CDB5345}" sibTransId="{35794EFE-ECB5-4B4F-AAA4-550AA9D5DF77}"/>
    <dgm:cxn modelId="{72CE71FB-BECB-41C6-9BD6-46239CE8DCF1}" type="presOf" srcId="{89504FA0-C085-444E-9D24-F09A353310C5}" destId="{8EA26092-050D-4ABB-98F8-0F940B2C6F52}" srcOrd="0" destOrd="0" presId="urn:microsoft.com/office/officeart/2005/8/layout/vList2"/>
    <dgm:cxn modelId="{F6B235FB-0286-4ACD-BD0B-F36DD5A4187F}" type="presParOf" srcId="{A98EE4AB-2EAD-48F4-BA34-917C9A53D867}" destId="{8EA26092-050D-4ABB-98F8-0F940B2C6F5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9C3FFD-2669-478F-8C8D-0755166C8BD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2FC86CAB-B63C-4690-A8DB-302B60813DD9}">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rad="38100">
            <a:schemeClr val="tx1"/>
          </a:glow>
        </a:effectLst>
      </dgm:spPr>
      <dgm:t>
        <a:bodyPr/>
        <a:lstStyle/>
        <a:p>
          <a:r>
            <a:rPr lang="en-IN" b="1" dirty="0">
              <a:solidFill>
                <a:schemeClr val="tx1"/>
              </a:solidFill>
              <a:latin typeface="Söhne"/>
            </a:rPr>
            <a:t>Total Null Value column is 5.</a:t>
          </a:r>
        </a:p>
      </dgm:t>
    </dgm:pt>
    <dgm:pt modelId="{BFFB4515-1428-4EF2-88FC-4422A6D39EFA}" type="parTrans" cxnId="{6DE0DF34-29FB-4EBC-927C-23B773634D1B}">
      <dgm:prSet/>
      <dgm:spPr/>
      <dgm:t>
        <a:bodyPr/>
        <a:lstStyle/>
        <a:p>
          <a:endParaRPr lang="en-IN"/>
        </a:p>
      </dgm:t>
    </dgm:pt>
    <dgm:pt modelId="{AB34DF80-E325-408C-9418-AD368BF90C00}" type="sibTrans" cxnId="{6DE0DF34-29FB-4EBC-927C-23B773634D1B}">
      <dgm:prSet/>
      <dgm:spPr/>
      <dgm:t>
        <a:bodyPr/>
        <a:lstStyle/>
        <a:p>
          <a:endParaRPr lang="en-IN"/>
        </a:p>
      </dgm:t>
    </dgm:pt>
    <dgm:pt modelId="{B4D3427A-D5ED-491E-B468-66C6CD2AB395}">
      <dgm:prSet/>
      <dgm:spPr>
        <a:effectLst>
          <a:glow rad="38100">
            <a:schemeClr val="tx1"/>
          </a:glow>
        </a:effectLst>
      </dgm:spPr>
      <dgm:t>
        <a:bodyPr/>
        <a:lstStyle/>
        <a:p>
          <a:r>
            <a:rPr lang="en-IN" dirty="0">
              <a:solidFill>
                <a:schemeClr val="tx1"/>
              </a:solidFill>
              <a:latin typeface="Söhne"/>
            </a:rPr>
            <a:t>Replace the runtime null value with Mode value fillna function as it’s a numerical column.</a:t>
          </a:r>
        </a:p>
      </dgm:t>
    </dgm:pt>
    <dgm:pt modelId="{CB487BA5-8B3F-4407-BC7C-5B39B4734D5C}" type="parTrans" cxnId="{3E2EB733-CF94-4024-9D33-165226EA7D60}">
      <dgm:prSet/>
      <dgm:spPr/>
      <dgm:t>
        <a:bodyPr/>
        <a:lstStyle/>
        <a:p>
          <a:endParaRPr lang="en-IN"/>
        </a:p>
      </dgm:t>
    </dgm:pt>
    <dgm:pt modelId="{0873FC9B-5C04-4539-932E-22903F520748}" type="sibTrans" cxnId="{3E2EB733-CF94-4024-9D33-165226EA7D60}">
      <dgm:prSet/>
      <dgm:spPr/>
      <dgm:t>
        <a:bodyPr/>
        <a:lstStyle/>
        <a:p>
          <a:endParaRPr lang="en-IN"/>
        </a:p>
      </dgm:t>
    </dgm:pt>
    <dgm:pt modelId="{89504FA0-C085-444E-9D24-F09A353310C5}">
      <dgm:prSet/>
      <dgm:spPr>
        <a:effectLst>
          <a:glow rad="38100">
            <a:schemeClr val="tx1"/>
          </a:glow>
        </a:effectLst>
      </dgm:spPr>
      <dgm:t>
        <a:bodyPr/>
        <a:lstStyle/>
        <a:p>
          <a:r>
            <a:rPr lang="en-IN" dirty="0">
              <a:solidFill>
                <a:schemeClr val="tx1"/>
              </a:solidFill>
              <a:latin typeface="Söhne"/>
            </a:rPr>
            <a:t>The other column null value replaced by Not specified by using fillna function.</a:t>
          </a:r>
        </a:p>
      </dgm:t>
    </dgm:pt>
    <dgm:pt modelId="{65A3A731-74E2-4570-9548-17465CDB5345}" type="parTrans" cxnId="{C481D8A4-28D3-453D-A191-F34AEEA29DDC}">
      <dgm:prSet/>
      <dgm:spPr/>
      <dgm:t>
        <a:bodyPr/>
        <a:lstStyle/>
        <a:p>
          <a:endParaRPr lang="en-IN"/>
        </a:p>
      </dgm:t>
    </dgm:pt>
    <dgm:pt modelId="{35794EFE-ECB5-4B4F-AAA4-550AA9D5DF77}" type="sibTrans" cxnId="{C481D8A4-28D3-453D-A191-F34AEEA29DDC}">
      <dgm:prSet/>
      <dgm:spPr/>
      <dgm:t>
        <a:bodyPr/>
        <a:lstStyle/>
        <a:p>
          <a:endParaRPr lang="en-IN"/>
        </a:p>
      </dgm:t>
    </dgm:pt>
    <dgm:pt modelId="{A98EE4AB-2EAD-48F4-BA34-917C9A53D867}" type="pres">
      <dgm:prSet presAssocID="{E59C3FFD-2669-478F-8C8D-0755166C8BD2}" presName="linear" presStyleCnt="0">
        <dgm:presLayoutVars>
          <dgm:animLvl val="lvl"/>
          <dgm:resizeHandles val="exact"/>
        </dgm:presLayoutVars>
      </dgm:prSet>
      <dgm:spPr/>
    </dgm:pt>
    <dgm:pt modelId="{3C0E9A37-4848-4043-86A6-29697358DD11}" type="pres">
      <dgm:prSet presAssocID="{2FC86CAB-B63C-4690-A8DB-302B60813DD9}" presName="parentText" presStyleLbl="node1" presStyleIdx="0" presStyleCnt="3" custLinFactY="911" custLinFactNeighborY="100000">
        <dgm:presLayoutVars>
          <dgm:chMax val="0"/>
          <dgm:bulletEnabled val="1"/>
        </dgm:presLayoutVars>
      </dgm:prSet>
      <dgm:spPr/>
    </dgm:pt>
    <dgm:pt modelId="{DEEE836E-4553-4CDB-ADB8-87E2F0CD11A9}" type="pres">
      <dgm:prSet presAssocID="{AB34DF80-E325-408C-9418-AD368BF90C00}" presName="spacer" presStyleCnt="0"/>
      <dgm:spPr/>
    </dgm:pt>
    <dgm:pt modelId="{6F96DC2D-353D-4824-9024-9A42EB878D66}" type="pres">
      <dgm:prSet presAssocID="{B4D3427A-D5ED-491E-B468-66C6CD2AB395}" presName="parentText" presStyleLbl="node1" presStyleIdx="1" presStyleCnt="3" custLinFactNeighborY="85569">
        <dgm:presLayoutVars>
          <dgm:chMax val="0"/>
          <dgm:bulletEnabled val="1"/>
        </dgm:presLayoutVars>
      </dgm:prSet>
      <dgm:spPr/>
    </dgm:pt>
    <dgm:pt modelId="{0A3F9012-35DF-4F23-9637-0B013978C794}" type="pres">
      <dgm:prSet presAssocID="{0873FC9B-5C04-4539-932E-22903F520748}" presName="spacer" presStyleCnt="0"/>
      <dgm:spPr/>
    </dgm:pt>
    <dgm:pt modelId="{8EA26092-050D-4ABB-98F8-0F940B2C6F52}" type="pres">
      <dgm:prSet presAssocID="{89504FA0-C085-444E-9D24-F09A353310C5}" presName="parentText" presStyleLbl="node1" presStyleIdx="2" presStyleCnt="3" custLinFactNeighborY="94407">
        <dgm:presLayoutVars>
          <dgm:chMax val="0"/>
          <dgm:bulletEnabled val="1"/>
        </dgm:presLayoutVars>
      </dgm:prSet>
      <dgm:spPr/>
    </dgm:pt>
  </dgm:ptLst>
  <dgm:cxnLst>
    <dgm:cxn modelId="{AF829A07-84A3-4EE7-B77C-6E44929FA7C7}" type="presOf" srcId="{2FC86CAB-B63C-4690-A8DB-302B60813DD9}" destId="{3C0E9A37-4848-4043-86A6-29697358DD11}" srcOrd="0" destOrd="0" presId="urn:microsoft.com/office/officeart/2005/8/layout/vList2"/>
    <dgm:cxn modelId="{074D150F-8E26-45C9-B054-CAB81FE1781C}" type="presOf" srcId="{B4D3427A-D5ED-491E-B468-66C6CD2AB395}" destId="{6F96DC2D-353D-4824-9024-9A42EB878D66}" srcOrd="0" destOrd="0" presId="urn:microsoft.com/office/officeart/2005/8/layout/vList2"/>
    <dgm:cxn modelId="{E21EF224-AE3D-4067-9A68-F8BCE0F4EF65}" type="presOf" srcId="{E59C3FFD-2669-478F-8C8D-0755166C8BD2}" destId="{A98EE4AB-2EAD-48F4-BA34-917C9A53D867}" srcOrd="0" destOrd="0" presId="urn:microsoft.com/office/officeart/2005/8/layout/vList2"/>
    <dgm:cxn modelId="{3E2EB733-CF94-4024-9D33-165226EA7D60}" srcId="{E59C3FFD-2669-478F-8C8D-0755166C8BD2}" destId="{B4D3427A-D5ED-491E-B468-66C6CD2AB395}" srcOrd="1" destOrd="0" parTransId="{CB487BA5-8B3F-4407-BC7C-5B39B4734D5C}" sibTransId="{0873FC9B-5C04-4539-932E-22903F520748}"/>
    <dgm:cxn modelId="{6DE0DF34-29FB-4EBC-927C-23B773634D1B}" srcId="{E59C3FFD-2669-478F-8C8D-0755166C8BD2}" destId="{2FC86CAB-B63C-4690-A8DB-302B60813DD9}" srcOrd="0" destOrd="0" parTransId="{BFFB4515-1428-4EF2-88FC-4422A6D39EFA}" sibTransId="{AB34DF80-E325-408C-9418-AD368BF90C00}"/>
    <dgm:cxn modelId="{C481D8A4-28D3-453D-A191-F34AEEA29DDC}" srcId="{E59C3FFD-2669-478F-8C8D-0755166C8BD2}" destId="{89504FA0-C085-444E-9D24-F09A353310C5}" srcOrd="2" destOrd="0" parTransId="{65A3A731-74E2-4570-9548-17465CDB5345}" sibTransId="{35794EFE-ECB5-4B4F-AAA4-550AA9D5DF77}"/>
    <dgm:cxn modelId="{72CE71FB-BECB-41C6-9BD6-46239CE8DCF1}" type="presOf" srcId="{89504FA0-C085-444E-9D24-F09A353310C5}" destId="{8EA26092-050D-4ABB-98F8-0F940B2C6F52}" srcOrd="0" destOrd="0" presId="urn:microsoft.com/office/officeart/2005/8/layout/vList2"/>
    <dgm:cxn modelId="{E27DB590-0F77-40C8-82F3-8E6CEEBE206B}" type="presParOf" srcId="{A98EE4AB-2EAD-48F4-BA34-917C9A53D867}" destId="{3C0E9A37-4848-4043-86A6-29697358DD11}" srcOrd="0" destOrd="0" presId="urn:microsoft.com/office/officeart/2005/8/layout/vList2"/>
    <dgm:cxn modelId="{842393CB-14E0-45B9-AB55-BD4A7F45D8D9}" type="presParOf" srcId="{A98EE4AB-2EAD-48F4-BA34-917C9A53D867}" destId="{DEEE836E-4553-4CDB-ADB8-87E2F0CD11A9}" srcOrd="1" destOrd="0" presId="urn:microsoft.com/office/officeart/2005/8/layout/vList2"/>
    <dgm:cxn modelId="{5D3B6776-9B49-4C05-B6CD-5EDBF1B39E60}" type="presParOf" srcId="{A98EE4AB-2EAD-48F4-BA34-917C9A53D867}" destId="{6F96DC2D-353D-4824-9024-9A42EB878D66}" srcOrd="2" destOrd="0" presId="urn:microsoft.com/office/officeart/2005/8/layout/vList2"/>
    <dgm:cxn modelId="{352A1262-CD6F-4ECB-95D7-E42CECD4F3DD}" type="presParOf" srcId="{A98EE4AB-2EAD-48F4-BA34-917C9A53D867}" destId="{0A3F9012-35DF-4F23-9637-0B013978C794}" srcOrd="3" destOrd="0" presId="urn:microsoft.com/office/officeart/2005/8/layout/vList2"/>
    <dgm:cxn modelId="{F6B235FB-0286-4ACD-BD0B-F36DD5A4187F}" type="presParOf" srcId="{A98EE4AB-2EAD-48F4-BA34-917C9A53D867}" destId="{8EA26092-050D-4ABB-98F8-0F940B2C6F5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9C3FFD-2669-478F-8C8D-0755166C8BD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89504FA0-C085-444E-9D24-F09A353310C5}">
      <dgm:prSet custT="1"/>
      <dgm:spPr>
        <a:effectLst>
          <a:glow rad="38100">
            <a:schemeClr val="tx1"/>
          </a:glow>
        </a:effectLst>
      </dgm:spPr>
      <dgm:t>
        <a:bodyPr/>
        <a:lstStyle/>
        <a:p>
          <a:r>
            <a:rPr lang="en-IN" sz="1800" b="1" dirty="0">
              <a:solidFill>
                <a:schemeClr val="tx1"/>
              </a:solidFill>
              <a:latin typeface="Söhne"/>
            </a:rPr>
            <a:t>There are almost 3685 movies with budget greater then $22000 are mostly Action and adventure.</a:t>
          </a:r>
        </a:p>
      </dgm:t>
    </dgm:pt>
    <dgm:pt modelId="{65A3A731-74E2-4570-9548-17465CDB5345}" type="parTrans" cxnId="{C481D8A4-28D3-453D-A191-F34AEEA29DDC}">
      <dgm:prSet/>
      <dgm:spPr/>
      <dgm:t>
        <a:bodyPr/>
        <a:lstStyle/>
        <a:p>
          <a:endParaRPr lang="en-IN"/>
        </a:p>
      </dgm:t>
    </dgm:pt>
    <dgm:pt modelId="{35794EFE-ECB5-4B4F-AAA4-550AA9D5DF77}" type="sibTrans" cxnId="{C481D8A4-28D3-453D-A191-F34AEEA29DDC}">
      <dgm:prSet/>
      <dgm:spPr/>
      <dgm:t>
        <a:bodyPr/>
        <a:lstStyle/>
        <a:p>
          <a:endParaRPr lang="en-IN"/>
        </a:p>
      </dgm:t>
    </dgm:pt>
    <dgm:pt modelId="{A98EE4AB-2EAD-48F4-BA34-917C9A53D867}" type="pres">
      <dgm:prSet presAssocID="{E59C3FFD-2669-478F-8C8D-0755166C8BD2}" presName="linear" presStyleCnt="0">
        <dgm:presLayoutVars>
          <dgm:animLvl val="lvl"/>
          <dgm:resizeHandles val="exact"/>
        </dgm:presLayoutVars>
      </dgm:prSet>
      <dgm:spPr/>
    </dgm:pt>
    <dgm:pt modelId="{8EA26092-050D-4ABB-98F8-0F940B2C6F52}" type="pres">
      <dgm:prSet presAssocID="{89504FA0-C085-444E-9D24-F09A353310C5}" presName="parentText" presStyleLbl="node1" presStyleIdx="0" presStyleCnt="1" custLinFactNeighborY="94407">
        <dgm:presLayoutVars>
          <dgm:chMax val="0"/>
          <dgm:bulletEnabled val="1"/>
        </dgm:presLayoutVars>
      </dgm:prSet>
      <dgm:spPr/>
    </dgm:pt>
  </dgm:ptLst>
  <dgm:cxnLst>
    <dgm:cxn modelId="{E21EF224-AE3D-4067-9A68-F8BCE0F4EF65}" type="presOf" srcId="{E59C3FFD-2669-478F-8C8D-0755166C8BD2}" destId="{A98EE4AB-2EAD-48F4-BA34-917C9A53D867}" srcOrd="0" destOrd="0" presId="urn:microsoft.com/office/officeart/2005/8/layout/vList2"/>
    <dgm:cxn modelId="{C481D8A4-28D3-453D-A191-F34AEEA29DDC}" srcId="{E59C3FFD-2669-478F-8C8D-0755166C8BD2}" destId="{89504FA0-C085-444E-9D24-F09A353310C5}" srcOrd="0" destOrd="0" parTransId="{65A3A731-74E2-4570-9548-17465CDB5345}" sibTransId="{35794EFE-ECB5-4B4F-AAA4-550AA9D5DF77}"/>
    <dgm:cxn modelId="{72CE71FB-BECB-41C6-9BD6-46239CE8DCF1}" type="presOf" srcId="{89504FA0-C085-444E-9D24-F09A353310C5}" destId="{8EA26092-050D-4ABB-98F8-0F940B2C6F52}" srcOrd="0" destOrd="0" presId="urn:microsoft.com/office/officeart/2005/8/layout/vList2"/>
    <dgm:cxn modelId="{F6B235FB-0286-4ACD-BD0B-F36DD5A4187F}" type="presParOf" srcId="{A98EE4AB-2EAD-48F4-BA34-917C9A53D867}" destId="{8EA26092-050D-4ABB-98F8-0F940B2C6F5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9C3FFD-2669-478F-8C8D-0755166C8BD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89504FA0-C085-444E-9D24-F09A353310C5}">
      <dgm:prSet custT="1"/>
      <dgm:spPr>
        <a:effectLst>
          <a:glow rad="38100">
            <a:schemeClr val="tx1"/>
          </a:glow>
        </a:effectLst>
      </dgm:spPr>
      <dgm:t>
        <a:bodyPr/>
        <a:lstStyle/>
        <a:p>
          <a:r>
            <a:rPr lang="en-IN" sz="1800" b="1" dirty="0">
              <a:solidFill>
                <a:schemeClr val="tx1"/>
              </a:solidFill>
              <a:latin typeface="Söhne"/>
            </a:rPr>
            <a:t>There are almost 3229 movies without</a:t>
          </a:r>
          <a:r>
            <a:rPr lang="en-IN" sz="1800" b="1" i="0" dirty="0">
              <a:solidFill>
                <a:schemeClr val="tx1"/>
              </a:solidFill>
              <a:effectLst/>
              <a:latin typeface="Söhne"/>
            </a:rPr>
            <a:t> value 0 from both the budget and revenue columns</a:t>
          </a:r>
          <a:r>
            <a:rPr lang="en-IN" sz="1800" b="1" dirty="0">
              <a:solidFill>
                <a:schemeClr val="tx1"/>
              </a:solidFill>
              <a:latin typeface="Söhne"/>
            </a:rPr>
            <a:t>.</a:t>
          </a:r>
        </a:p>
      </dgm:t>
    </dgm:pt>
    <dgm:pt modelId="{65A3A731-74E2-4570-9548-17465CDB5345}" type="parTrans" cxnId="{C481D8A4-28D3-453D-A191-F34AEEA29DDC}">
      <dgm:prSet/>
      <dgm:spPr/>
      <dgm:t>
        <a:bodyPr/>
        <a:lstStyle/>
        <a:p>
          <a:endParaRPr lang="en-IN"/>
        </a:p>
      </dgm:t>
    </dgm:pt>
    <dgm:pt modelId="{35794EFE-ECB5-4B4F-AAA4-550AA9D5DF77}" type="sibTrans" cxnId="{C481D8A4-28D3-453D-A191-F34AEEA29DDC}">
      <dgm:prSet/>
      <dgm:spPr/>
      <dgm:t>
        <a:bodyPr/>
        <a:lstStyle/>
        <a:p>
          <a:endParaRPr lang="en-IN"/>
        </a:p>
      </dgm:t>
    </dgm:pt>
    <dgm:pt modelId="{A98EE4AB-2EAD-48F4-BA34-917C9A53D867}" type="pres">
      <dgm:prSet presAssocID="{E59C3FFD-2669-478F-8C8D-0755166C8BD2}" presName="linear" presStyleCnt="0">
        <dgm:presLayoutVars>
          <dgm:animLvl val="lvl"/>
          <dgm:resizeHandles val="exact"/>
        </dgm:presLayoutVars>
      </dgm:prSet>
      <dgm:spPr/>
    </dgm:pt>
    <dgm:pt modelId="{8EA26092-050D-4ABB-98F8-0F940B2C6F52}" type="pres">
      <dgm:prSet presAssocID="{89504FA0-C085-444E-9D24-F09A353310C5}" presName="parentText" presStyleLbl="node1" presStyleIdx="0" presStyleCnt="1" custScaleY="126165" custLinFactNeighborY="94407">
        <dgm:presLayoutVars>
          <dgm:chMax val="0"/>
          <dgm:bulletEnabled val="1"/>
        </dgm:presLayoutVars>
      </dgm:prSet>
      <dgm:spPr/>
    </dgm:pt>
  </dgm:ptLst>
  <dgm:cxnLst>
    <dgm:cxn modelId="{E21EF224-AE3D-4067-9A68-F8BCE0F4EF65}" type="presOf" srcId="{E59C3FFD-2669-478F-8C8D-0755166C8BD2}" destId="{A98EE4AB-2EAD-48F4-BA34-917C9A53D867}" srcOrd="0" destOrd="0" presId="urn:microsoft.com/office/officeart/2005/8/layout/vList2"/>
    <dgm:cxn modelId="{C481D8A4-28D3-453D-A191-F34AEEA29DDC}" srcId="{E59C3FFD-2669-478F-8C8D-0755166C8BD2}" destId="{89504FA0-C085-444E-9D24-F09A353310C5}" srcOrd="0" destOrd="0" parTransId="{65A3A731-74E2-4570-9548-17465CDB5345}" sibTransId="{35794EFE-ECB5-4B4F-AAA4-550AA9D5DF77}"/>
    <dgm:cxn modelId="{72CE71FB-BECB-41C6-9BD6-46239CE8DCF1}" type="presOf" srcId="{89504FA0-C085-444E-9D24-F09A353310C5}" destId="{8EA26092-050D-4ABB-98F8-0F940B2C6F52}" srcOrd="0" destOrd="0" presId="urn:microsoft.com/office/officeart/2005/8/layout/vList2"/>
    <dgm:cxn modelId="{F6B235FB-0286-4ACD-BD0B-F36DD5A4187F}" type="presParOf" srcId="{A98EE4AB-2EAD-48F4-BA34-917C9A53D867}" destId="{8EA26092-050D-4ABB-98F8-0F940B2C6F5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9C3FFD-2669-478F-8C8D-0755166C8BD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B4D3427A-D5ED-491E-B468-66C6CD2AB395}">
      <dgm:prSet custT="1"/>
      <dgm:spPr>
        <a:effectLst>
          <a:glow rad="38100">
            <a:schemeClr val="tx1"/>
          </a:glow>
        </a:effectLst>
      </dgm:spPr>
      <dgm:t>
        <a:bodyPr/>
        <a:lstStyle/>
        <a:p>
          <a:r>
            <a:rPr lang="en-IN" sz="1800" b="1" i="0" dirty="0">
              <a:solidFill>
                <a:schemeClr val="tx1"/>
              </a:solidFill>
              <a:effectLst/>
              <a:latin typeface="Söhne"/>
            </a:rPr>
            <a:t>Top 10 movies with the highest Revenues. </a:t>
          </a:r>
          <a:endParaRPr lang="en-IN" sz="1800" b="1" dirty="0">
            <a:solidFill>
              <a:schemeClr val="tx1"/>
            </a:solidFill>
            <a:latin typeface="Söhne"/>
          </a:endParaRPr>
        </a:p>
      </dgm:t>
    </dgm:pt>
    <dgm:pt modelId="{CB487BA5-8B3F-4407-BC7C-5B39B4734D5C}" type="parTrans" cxnId="{3E2EB733-CF94-4024-9D33-165226EA7D60}">
      <dgm:prSet/>
      <dgm:spPr/>
      <dgm:t>
        <a:bodyPr/>
        <a:lstStyle/>
        <a:p>
          <a:endParaRPr lang="en-IN"/>
        </a:p>
      </dgm:t>
    </dgm:pt>
    <dgm:pt modelId="{0873FC9B-5C04-4539-932E-22903F520748}" type="sibTrans" cxnId="{3E2EB733-CF94-4024-9D33-165226EA7D60}">
      <dgm:prSet/>
      <dgm:spPr/>
      <dgm:t>
        <a:bodyPr/>
        <a:lstStyle/>
        <a:p>
          <a:endParaRPr lang="en-IN"/>
        </a:p>
      </dgm:t>
    </dgm:pt>
    <dgm:pt modelId="{89504FA0-C085-444E-9D24-F09A353310C5}">
      <dgm:prSet custT="1"/>
      <dgm:spPr>
        <a:effectLst>
          <a:glow rad="38100">
            <a:schemeClr val="tx1"/>
          </a:glow>
        </a:effectLst>
      </dgm:spPr>
      <dgm:t>
        <a:bodyPr/>
        <a:lstStyle/>
        <a:p>
          <a:r>
            <a:rPr lang="en-IN" sz="1800" dirty="0">
              <a:solidFill>
                <a:schemeClr val="tx1"/>
              </a:solidFill>
              <a:latin typeface="Söhne"/>
            </a:rPr>
            <a:t>The </a:t>
          </a:r>
          <a:r>
            <a:rPr lang="en-IN" sz="1800" b="1" dirty="0">
              <a:solidFill>
                <a:schemeClr val="tx1"/>
              </a:solidFill>
              <a:latin typeface="Söhne"/>
            </a:rPr>
            <a:t>Avatar movies </a:t>
          </a:r>
          <a:r>
            <a:rPr lang="en-IN" sz="1800" dirty="0">
              <a:solidFill>
                <a:schemeClr val="tx1"/>
              </a:solidFill>
              <a:latin typeface="Söhne"/>
            </a:rPr>
            <a:t>has the highest revenue collection of almost $2787965087.</a:t>
          </a:r>
        </a:p>
      </dgm:t>
    </dgm:pt>
    <dgm:pt modelId="{65A3A731-74E2-4570-9548-17465CDB5345}" type="parTrans" cxnId="{C481D8A4-28D3-453D-A191-F34AEEA29DDC}">
      <dgm:prSet/>
      <dgm:spPr/>
      <dgm:t>
        <a:bodyPr/>
        <a:lstStyle/>
        <a:p>
          <a:endParaRPr lang="en-IN"/>
        </a:p>
      </dgm:t>
    </dgm:pt>
    <dgm:pt modelId="{35794EFE-ECB5-4B4F-AAA4-550AA9D5DF77}" type="sibTrans" cxnId="{C481D8A4-28D3-453D-A191-F34AEEA29DDC}">
      <dgm:prSet/>
      <dgm:spPr/>
      <dgm:t>
        <a:bodyPr/>
        <a:lstStyle/>
        <a:p>
          <a:endParaRPr lang="en-IN"/>
        </a:p>
      </dgm:t>
    </dgm:pt>
    <dgm:pt modelId="{A98EE4AB-2EAD-48F4-BA34-917C9A53D867}" type="pres">
      <dgm:prSet presAssocID="{E59C3FFD-2669-478F-8C8D-0755166C8BD2}" presName="linear" presStyleCnt="0">
        <dgm:presLayoutVars>
          <dgm:animLvl val="lvl"/>
          <dgm:resizeHandles val="exact"/>
        </dgm:presLayoutVars>
      </dgm:prSet>
      <dgm:spPr/>
    </dgm:pt>
    <dgm:pt modelId="{6F96DC2D-353D-4824-9024-9A42EB878D66}" type="pres">
      <dgm:prSet presAssocID="{B4D3427A-D5ED-491E-B468-66C6CD2AB395}" presName="parentText" presStyleLbl="node1" presStyleIdx="0" presStyleCnt="2" custScaleY="95003" custLinFactNeighborY="71789">
        <dgm:presLayoutVars>
          <dgm:chMax val="0"/>
          <dgm:bulletEnabled val="1"/>
        </dgm:presLayoutVars>
      </dgm:prSet>
      <dgm:spPr/>
    </dgm:pt>
    <dgm:pt modelId="{0A3F9012-35DF-4F23-9637-0B013978C794}" type="pres">
      <dgm:prSet presAssocID="{0873FC9B-5C04-4539-932E-22903F520748}" presName="spacer" presStyleCnt="0"/>
      <dgm:spPr/>
    </dgm:pt>
    <dgm:pt modelId="{8EA26092-050D-4ABB-98F8-0F940B2C6F52}" type="pres">
      <dgm:prSet presAssocID="{89504FA0-C085-444E-9D24-F09A353310C5}" presName="parentText" presStyleLbl="node1" presStyleIdx="1" presStyleCnt="2" custLinFactNeighborY="94293">
        <dgm:presLayoutVars>
          <dgm:chMax val="0"/>
          <dgm:bulletEnabled val="1"/>
        </dgm:presLayoutVars>
      </dgm:prSet>
      <dgm:spPr/>
    </dgm:pt>
  </dgm:ptLst>
  <dgm:cxnLst>
    <dgm:cxn modelId="{074D150F-8E26-45C9-B054-CAB81FE1781C}" type="presOf" srcId="{B4D3427A-D5ED-491E-B468-66C6CD2AB395}" destId="{6F96DC2D-353D-4824-9024-9A42EB878D66}" srcOrd="0" destOrd="0" presId="urn:microsoft.com/office/officeart/2005/8/layout/vList2"/>
    <dgm:cxn modelId="{E21EF224-AE3D-4067-9A68-F8BCE0F4EF65}" type="presOf" srcId="{E59C3FFD-2669-478F-8C8D-0755166C8BD2}" destId="{A98EE4AB-2EAD-48F4-BA34-917C9A53D867}" srcOrd="0" destOrd="0" presId="urn:microsoft.com/office/officeart/2005/8/layout/vList2"/>
    <dgm:cxn modelId="{3E2EB733-CF94-4024-9D33-165226EA7D60}" srcId="{E59C3FFD-2669-478F-8C8D-0755166C8BD2}" destId="{B4D3427A-D5ED-491E-B468-66C6CD2AB395}" srcOrd="0" destOrd="0" parTransId="{CB487BA5-8B3F-4407-BC7C-5B39B4734D5C}" sibTransId="{0873FC9B-5C04-4539-932E-22903F520748}"/>
    <dgm:cxn modelId="{C481D8A4-28D3-453D-A191-F34AEEA29DDC}" srcId="{E59C3FFD-2669-478F-8C8D-0755166C8BD2}" destId="{89504FA0-C085-444E-9D24-F09A353310C5}" srcOrd="1" destOrd="0" parTransId="{65A3A731-74E2-4570-9548-17465CDB5345}" sibTransId="{35794EFE-ECB5-4B4F-AAA4-550AA9D5DF77}"/>
    <dgm:cxn modelId="{72CE71FB-BECB-41C6-9BD6-46239CE8DCF1}" type="presOf" srcId="{89504FA0-C085-444E-9D24-F09A353310C5}" destId="{8EA26092-050D-4ABB-98F8-0F940B2C6F52}" srcOrd="0" destOrd="0" presId="urn:microsoft.com/office/officeart/2005/8/layout/vList2"/>
    <dgm:cxn modelId="{5D3B6776-9B49-4C05-B6CD-5EDBF1B39E60}" type="presParOf" srcId="{A98EE4AB-2EAD-48F4-BA34-917C9A53D867}" destId="{6F96DC2D-353D-4824-9024-9A42EB878D66}" srcOrd="0" destOrd="0" presId="urn:microsoft.com/office/officeart/2005/8/layout/vList2"/>
    <dgm:cxn modelId="{352A1262-CD6F-4ECB-95D7-E42CECD4F3DD}" type="presParOf" srcId="{A98EE4AB-2EAD-48F4-BA34-917C9A53D867}" destId="{0A3F9012-35DF-4F23-9637-0B013978C794}" srcOrd="1" destOrd="0" presId="urn:microsoft.com/office/officeart/2005/8/layout/vList2"/>
    <dgm:cxn modelId="{F6B235FB-0286-4ACD-BD0B-F36DD5A4187F}" type="presParOf" srcId="{A98EE4AB-2EAD-48F4-BA34-917C9A53D867}" destId="{8EA26092-050D-4ABB-98F8-0F940B2C6F5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9C3FFD-2669-478F-8C8D-0755166C8BD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B4D3427A-D5ED-491E-B468-66C6CD2AB395}">
      <dgm:prSet custT="1"/>
      <dgm:spPr>
        <a:effectLst>
          <a:glow rad="38100">
            <a:schemeClr val="tx1"/>
          </a:glow>
        </a:effectLst>
      </dgm:spPr>
      <dgm:t>
        <a:bodyPr/>
        <a:lstStyle/>
        <a:p>
          <a:r>
            <a:rPr lang="en-IN" sz="1800" b="1" i="0" dirty="0">
              <a:solidFill>
                <a:schemeClr val="tx1"/>
              </a:solidFill>
              <a:effectLst/>
              <a:latin typeface="Söhne"/>
            </a:rPr>
            <a:t>Top10 movies with the least budget.</a:t>
          </a:r>
          <a:endParaRPr lang="en-IN" sz="1800" b="1" dirty="0">
            <a:solidFill>
              <a:schemeClr val="tx1"/>
            </a:solidFill>
            <a:latin typeface="Söhne"/>
          </a:endParaRPr>
        </a:p>
      </dgm:t>
    </dgm:pt>
    <dgm:pt modelId="{CB487BA5-8B3F-4407-BC7C-5B39B4734D5C}" type="parTrans" cxnId="{3E2EB733-CF94-4024-9D33-165226EA7D60}">
      <dgm:prSet/>
      <dgm:spPr/>
      <dgm:t>
        <a:bodyPr/>
        <a:lstStyle/>
        <a:p>
          <a:endParaRPr lang="en-IN"/>
        </a:p>
      </dgm:t>
    </dgm:pt>
    <dgm:pt modelId="{0873FC9B-5C04-4539-932E-22903F520748}" type="sibTrans" cxnId="{3E2EB733-CF94-4024-9D33-165226EA7D60}">
      <dgm:prSet/>
      <dgm:spPr/>
      <dgm:t>
        <a:bodyPr/>
        <a:lstStyle/>
        <a:p>
          <a:endParaRPr lang="en-IN"/>
        </a:p>
      </dgm:t>
    </dgm:pt>
    <dgm:pt modelId="{89504FA0-C085-444E-9D24-F09A353310C5}">
      <dgm:prSet custT="1"/>
      <dgm:spPr>
        <a:effectLst>
          <a:glow rad="38100">
            <a:schemeClr val="tx1"/>
          </a:glow>
        </a:effectLst>
      </dgm:spPr>
      <dgm:t>
        <a:bodyPr/>
        <a:lstStyle/>
        <a:p>
          <a:r>
            <a:rPr lang="en-IN" sz="1800" dirty="0">
              <a:solidFill>
                <a:schemeClr val="tx1"/>
              </a:solidFill>
              <a:latin typeface="Söhne"/>
            </a:rPr>
            <a:t>The City of Ghosts and 9 movies has the </a:t>
          </a:r>
          <a:r>
            <a:rPr lang="en-IN" sz="1800" b="1" i="0" dirty="0">
              <a:solidFill>
                <a:schemeClr val="tx1"/>
              </a:solidFill>
              <a:effectLst/>
              <a:latin typeface="Söhne"/>
            </a:rPr>
            <a:t>least budget.</a:t>
          </a:r>
          <a:endParaRPr lang="en-IN" sz="1800" dirty="0">
            <a:solidFill>
              <a:schemeClr val="tx1"/>
            </a:solidFill>
            <a:latin typeface="Söhne"/>
          </a:endParaRPr>
        </a:p>
      </dgm:t>
    </dgm:pt>
    <dgm:pt modelId="{65A3A731-74E2-4570-9548-17465CDB5345}" type="parTrans" cxnId="{C481D8A4-28D3-453D-A191-F34AEEA29DDC}">
      <dgm:prSet/>
      <dgm:spPr/>
      <dgm:t>
        <a:bodyPr/>
        <a:lstStyle/>
        <a:p>
          <a:endParaRPr lang="en-IN"/>
        </a:p>
      </dgm:t>
    </dgm:pt>
    <dgm:pt modelId="{35794EFE-ECB5-4B4F-AAA4-550AA9D5DF77}" type="sibTrans" cxnId="{C481D8A4-28D3-453D-A191-F34AEEA29DDC}">
      <dgm:prSet/>
      <dgm:spPr/>
      <dgm:t>
        <a:bodyPr/>
        <a:lstStyle/>
        <a:p>
          <a:endParaRPr lang="en-IN"/>
        </a:p>
      </dgm:t>
    </dgm:pt>
    <dgm:pt modelId="{A98EE4AB-2EAD-48F4-BA34-917C9A53D867}" type="pres">
      <dgm:prSet presAssocID="{E59C3FFD-2669-478F-8C8D-0755166C8BD2}" presName="linear" presStyleCnt="0">
        <dgm:presLayoutVars>
          <dgm:animLvl val="lvl"/>
          <dgm:resizeHandles val="exact"/>
        </dgm:presLayoutVars>
      </dgm:prSet>
      <dgm:spPr/>
    </dgm:pt>
    <dgm:pt modelId="{6F96DC2D-353D-4824-9024-9A42EB878D66}" type="pres">
      <dgm:prSet presAssocID="{B4D3427A-D5ED-491E-B468-66C6CD2AB395}" presName="parentText" presStyleLbl="node1" presStyleIdx="0" presStyleCnt="2" custLinFactNeighborX="-23465" custLinFactNeighborY="85569">
        <dgm:presLayoutVars>
          <dgm:chMax val="0"/>
          <dgm:bulletEnabled val="1"/>
        </dgm:presLayoutVars>
      </dgm:prSet>
      <dgm:spPr/>
    </dgm:pt>
    <dgm:pt modelId="{0A3F9012-35DF-4F23-9637-0B013978C794}" type="pres">
      <dgm:prSet presAssocID="{0873FC9B-5C04-4539-932E-22903F520748}" presName="spacer" presStyleCnt="0"/>
      <dgm:spPr/>
    </dgm:pt>
    <dgm:pt modelId="{8EA26092-050D-4ABB-98F8-0F940B2C6F52}" type="pres">
      <dgm:prSet presAssocID="{89504FA0-C085-444E-9D24-F09A353310C5}" presName="parentText" presStyleLbl="node1" presStyleIdx="1" presStyleCnt="2" custLinFactNeighborY="94407">
        <dgm:presLayoutVars>
          <dgm:chMax val="0"/>
          <dgm:bulletEnabled val="1"/>
        </dgm:presLayoutVars>
      </dgm:prSet>
      <dgm:spPr/>
    </dgm:pt>
  </dgm:ptLst>
  <dgm:cxnLst>
    <dgm:cxn modelId="{074D150F-8E26-45C9-B054-CAB81FE1781C}" type="presOf" srcId="{B4D3427A-D5ED-491E-B468-66C6CD2AB395}" destId="{6F96DC2D-353D-4824-9024-9A42EB878D66}" srcOrd="0" destOrd="0" presId="urn:microsoft.com/office/officeart/2005/8/layout/vList2"/>
    <dgm:cxn modelId="{E21EF224-AE3D-4067-9A68-F8BCE0F4EF65}" type="presOf" srcId="{E59C3FFD-2669-478F-8C8D-0755166C8BD2}" destId="{A98EE4AB-2EAD-48F4-BA34-917C9A53D867}" srcOrd="0" destOrd="0" presId="urn:microsoft.com/office/officeart/2005/8/layout/vList2"/>
    <dgm:cxn modelId="{3E2EB733-CF94-4024-9D33-165226EA7D60}" srcId="{E59C3FFD-2669-478F-8C8D-0755166C8BD2}" destId="{B4D3427A-D5ED-491E-B468-66C6CD2AB395}" srcOrd="0" destOrd="0" parTransId="{CB487BA5-8B3F-4407-BC7C-5B39B4734D5C}" sibTransId="{0873FC9B-5C04-4539-932E-22903F520748}"/>
    <dgm:cxn modelId="{C481D8A4-28D3-453D-A191-F34AEEA29DDC}" srcId="{E59C3FFD-2669-478F-8C8D-0755166C8BD2}" destId="{89504FA0-C085-444E-9D24-F09A353310C5}" srcOrd="1" destOrd="0" parTransId="{65A3A731-74E2-4570-9548-17465CDB5345}" sibTransId="{35794EFE-ECB5-4B4F-AAA4-550AA9D5DF77}"/>
    <dgm:cxn modelId="{72CE71FB-BECB-41C6-9BD6-46239CE8DCF1}" type="presOf" srcId="{89504FA0-C085-444E-9D24-F09A353310C5}" destId="{8EA26092-050D-4ABB-98F8-0F940B2C6F52}" srcOrd="0" destOrd="0" presId="urn:microsoft.com/office/officeart/2005/8/layout/vList2"/>
    <dgm:cxn modelId="{5D3B6776-9B49-4C05-B6CD-5EDBF1B39E60}" type="presParOf" srcId="{A98EE4AB-2EAD-48F4-BA34-917C9A53D867}" destId="{6F96DC2D-353D-4824-9024-9A42EB878D66}" srcOrd="0" destOrd="0" presId="urn:microsoft.com/office/officeart/2005/8/layout/vList2"/>
    <dgm:cxn modelId="{352A1262-CD6F-4ECB-95D7-E42CECD4F3DD}" type="presParOf" srcId="{A98EE4AB-2EAD-48F4-BA34-917C9A53D867}" destId="{0A3F9012-35DF-4F23-9637-0B013978C794}" srcOrd="1" destOrd="0" presId="urn:microsoft.com/office/officeart/2005/8/layout/vList2"/>
    <dgm:cxn modelId="{F6B235FB-0286-4ACD-BD0B-F36DD5A4187F}" type="presParOf" srcId="{A98EE4AB-2EAD-48F4-BA34-917C9A53D867}" destId="{8EA26092-050D-4ABB-98F8-0F940B2C6F52}" srcOrd="2"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59C3FFD-2669-478F-8C8D-0755166C8BD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89504FA0-C085-444E-9D24-F09A353310C5}">
      <dgm:prSet custT="1"/>
      <dgm:spPr>
        <a:effectLst>
          <a:glow rad="38100">
            <a:schemeClr val="tx1"/>
          </a:glow>
        </a:effectLst>
      </dgm:spPr>
      <dgm:t>
        <a:bodyPr/>
        <a:lstStyle/>
        <a:p>
          <a:r>
            <a:rPr lang="en-US" sz="1800" dirty="0">
              <a:solidFill>
                <a:schemeClr val="tx1"/>
              </a:solidFill>
              <a:latin typeface="Söhne"/>
            </a:rPr>
            <a:t>As the correlation coefficient is significantly positive (close to 1) and the scatter plot shows an upward trend, we can say that its a positive correlation between budgets and popularity.</a:t>
          </a:r>
          <a:endParaRPr lang="en-IN" sz="1800" dirty="0">
            <a:solidFill>
              <a:schemeClr val="tx1"/>
            </a:solidFill>
            <a:latin typeface="Söhne"/>
          </a:endParaRPr>
        </a:p>
      </dgm:t>
    </dgm:pt>
    <dgm:pt modelId="{65A3A731-74E2-4570-9548-17465CDB5345}" type="parTrans" cxnId="{C481D8A4-28D3-453D-A191-F34AEEA29DDC}">
      <dgm:prSet/>
      <dgm:spPr/>
      <dgm:t>
        <a:bodyPr/>
        <a:lstStyle/>
        <a:p>
          <a:endParaRPr lang="en-IN"/>
        </a:p>
      </dgm:t>
    </dgm:pt>
    <dgm:pt modelId="{35794EFE-ECB5-4B4F-AAA4-550AA9D5DF77}" type="sibTrans" cxnId="{C481D8A4-28D3-453D-A191-F34AEEA29DDC}">
      <dgm:prSet/>
      <dgm:spPr/>
      <dgm:t>
        <a:bodyPr/>
        <a:lstStyle/>
        <a:p>
          <a:endParaRPr lang="en-IN"/>
        </a:p>
      </dgm:t>
    </dgm:pt>
    <dgm:pt modelId="{A98EE4AB-2EAD-48F4-BA34-917C9A53D867}" type="pres">
      <dgm:prSet presAssocID="{E59C3FFD-2669-478F-8C8D-0755166C8BD2}" presName="linear" presStyleCnt="0">
        <dgm:presLayoutVars>
          <dgm:animLvl val="lvl"/>
          <dgm:resizeHandles val="exact"/>
        </dgm:presLayoutVars>
      </dgm:prSet>
      <dgm:spPr/>
    </dgm:pt>
    <dgm:pt modelId="{8EA26092-050D-4ABB-98F8-0F940B2C6F52}" type="pres">
      <dgm:prSet presAssocID="{89504FA0-C085-444E-9D24-F09A353310C5}" presName="parentText" presStyleLbl="node1" presStyleIdx="0" presStyleCnt="1" custLinFactNeighborX="-50000" custLinFactNeighborY="-9392">
        <dgm:presLayoutVars>
          <dgm:chMax val="0"/>
          <dgm:bulletEnabled val="1"/>
        </dgm:presLayoutVars>
      </dgm:prSet>
      <dgm:spPr/>
    </dgm:pt>
  </dgm:ptLst>
  <dgm:cxnLst>
    <dgm:cxn modelId="{E21EF224-AE3D-4067-9A68-F8BCE0F4EF65}" type="presOf" srcId="{E59C3FFD-2669-478F-8C8D-0755166C8BD2}" destId="{A98EE4AB-2EAD-48F4-BA34-917C9A53D867}" srcOrd="0" destOrd="0" presId="urn:microsoft.com/office/officeart/2005/8/layout/vList2"/>
    <dgm:cxn modelId="{C481D8A4-28D3-453D-A191-F34AEEA29DDC}" srcId="{E59C3FFD-2669-478F-8C8D-0755166C8BD2}" destId="{89504FA0-C085-444E-9D24-F09A353310C5}" srcOrd="0" destOrd="0" parTransId="{65A3A731-74E2-4570-9548-17465CDB5345}" sibTransId="{35794EFE-ECB5-4B4F-AAA4-550AA9D5DF77}"/>
    <dgm:cxn modelId="{72CE71FB-BECB-41C6-9BD6-46239CE8DCF1}" type="presOf" srcId="{89504FA0-C085-444E-9D24-F09A353310C5}" destId="{8EA26092-050D-4ABB-98F8-0F940B2C6F52}" srcOrd="0" destOrd="0" presId="urn:microsoft.com/office/officeart/2005/8/layout/vList2"/>
    <dgm:cxn modelId="{F6B235FB-0286-4ACD-BD0B-F36DD5A4187F}" type="presParOf" srcId="{A98EE4AB-2EAD-48F4-BA34-917C9A53D867}" destId="{8EA26092-050D-4ABB-98F8-0F940B2C6F5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59C3FFD-2669-478F-8C8D-0755166C8BD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89504FA0-C085-444E-9D24-F09A353310C5}">
      <dgm:prSet custT="1"/>
      <dgm:spPr>
        <a:effectLst>
          <a:glow rad="38100">
            <a:schemeClr val="tx1"/>
          </a:glow>
        </a:effectLst>
      </dgm:spPr>
      <dgm:t>
        <a:bodyPr/>
        <a:lstStyle/>
        <a:p>
          <a:r>
            <a:rPr lang="en-US" sz="1800" b="1" i="0" dirty="0">
              <a:solidFill>
                <a:schemeClr val="tx1"/>
              </a:solidFill>
              <a:latin typeface="Söhne"/>
            </a:rPr>
            <a:t>S</a:t>
          </a:r>
          <a:r>
            <a:rPr lang="en-IN" sz="1800" b="1" dirty="0">
              <a:solidFill>
                <a:schemeClr val="tx1"/>
              </a:solidFill>
              <a:latin typeface="Söhne"/>
            </a:rPr>
            <a:t>o, there are almost 4803 production companies appeared in dataset.</a:t>
          </a:r>
        </a:p>
      </dgm:t>
    </dgm:pt>
    <dgm:pt modelId="{65A3A731-74E2-4570-9548-17465CDB5345}" type="parTrans" cxnId="{C481D8A4-28D3-453D-A191-F34AEEA29DDC}">
      <dgm:prSet/>
      <dgm:spPr/>
      <dgm:t>
        <a:bodyPr/>
        <a:lstStyle/>
        <a:p>
          <a:endParaRPr lang="en-IN"/>
        </a:p>
      </dgm:t>
    </dgm:pt>
    <dgm:pt modelId="{35794EFE-ECB5-4B4F-AAA4-550AA9D5DF77}" type="sibTrans" cxnId="{C481D8A4-28D3-453D-A191-F34AEEA29DDC}">
      <dgm:prSet/>
      <dgm:spPr/>
      <dgm:t>
        <a:bodyPr/>
        <a:lstStyle/>
        <a:p>
          <a:endParaRPr lang="en-IN"/>
        </a:p>
      </dgm:t>
    </dgm:pt>
    <dgm:pt modelId="{A98EE4AB-2EAD-48F4-BA34-917C9A53D867}" type="pres">
      <dgm:prSet presAssocID="{E59C3FFD-2669-478F-8C8D-0755166C8BD2}" presName="linear" presStyleCnt="0">
        <dgm:presLayoutVars>
          <dgm:animLvl val="lvl"/>
          <dgm:resizeHandles val="exact"/>
        </dgm:presLayoutVars>
      </dgm:prSet>
      <dgm:spPr/>
    </dgm:pt>
    <dgm:pt modelId="{8EA26092-050D-4ABB-98F8-0F940B2C6F52}" type="pres">
      <dgm:prSet presAssocID="{89504FA0-C085-444E-9D24-F09A353310C5}" presName="parentText" presStyleLbl="node1" presStyleIdx="0" presStyleCnt="1" custLinFactNeighborX="-26483" custLinFactNeighborY="-38579">
        <dgm:presLayoutVars>
          <dgm:chMax val="0"/>
          <dgm:bulletEnabled val="1"/>
        </dgm:presLayoutVars>
      </dgm:prSet>
      <dgm:spPr/>
    </dgm:pt>
  </dgm:ptLst>
  <dgm:cxnLst>
    <dgm:cxn modelId="{E21EF224-AE3D-4067-9A68-F8BCE0F4EF65}" type="presOf" srcId="{E59C3FFD-2669-478F-8C8D-0755166C8BD2}" destId="{A98EE4AB-2EAD-48F4-BA34-917C9A53D867}" srcOrd="0" destOrd="0" presId="urn:microsoft.com/office/officeart/2005/8/layout/vList2"/>
    <dgm:cxn modelId="{C481D8A4-28D3-453D-A191-F34AEEA29DDC}" srcId="{E59C3FFD-2669-478F-8C8D-0755166C8BD2}" destId="{89504FA0-C085-444E-9D24-F09A353310C5}" srcOrd="0" destOrd="0" parTransId="{65A3A731-74E2-4570-9548-17465CDB5345}" sibTransId="{35794EFE-ECB5-4B4F-AAA4-550AA9D5DF77}"/>
    <dgm:cxn modelId="{72CE71FB-BECB-41C6-9BD6-46239CE8DCF1}" type="presOf" srcId="{89504FA0-C085-444E-9D24-F09A353310C5}" destId="{8EA26092-050D-4ABB-98F8-0F940B2C6F52}" srcOrd="0" destOrd="0" presId="urn:microsoft.com/office/officeart/2005/8/layout/vList2"/>
    <dgm:cxn modelId="{F6B235FB-0286-4ACD-BD0B-F36DD5A4187F}" type="presParOf" srcId="{A98EE4AB-2EAD-48F4-BA34-917C9A53D867}" destId="{8EA26092-050D-4ABB-98F8-0F940B2C6F5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59C3FFD-2669-478F-8C8D-0755166C8BD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89504FA0-C085-444E-9D24-F09A353310C5}">
      <dgm:prSet custT="1"/>
      <dgm:spPr>
        <a:effectLst>
          <a:glow rad="38100">
            <a:schemeClr val="tx1"/>
          </a:glow>
        </a:effectLst>
      </dgm:spPr>
      <dgm:t>
        <a:bodyPr/>
        <a:lstStyle/>
        <a:p>
          <a:r>
            <a:rPr lang="en-US" sz="1600" b="1" i="0" dirty="0">
              <a:solidFill>
                <a:schemeClr val="tx1"/>
              </a:solidFill>
              <a:effectLst/>
              <a:latin typeface="Söhne"/>
            </a:rPr>
            <a:t>Production companies paramount picture and universal pictures among top .</a:t>
          </a:r>
          <a:endParaRPr lang="en-IN" sz="1600" b="1" dirty="0">
            <a:solidFill>
              <a:schemeClr val="tx1"/>
            </a:solidFill>
            <a:latin typeface="Söhne"/>
          </a:endParaRPr>
        </a:p>
      </dgm:t>
    </dgm:pt>
    <dgm:pt modelId="{65A3A731-74E2-4570-9548-17465CDB5345}" type="parTrans" cxnId="{C481D8A4-28D3-453D-A191-F34AEEA29DDC}">
      <dgm:prSet/>
      <dgm:spPr/>
      <dgm:t>
        <a:bodyPr/>
        <a:lstStyle/>
        <a:p>
          <a:endParaRPr lang="en-IN"/>
        </a:p>
      </dgm:t>
    </dgm:pt>
    <dgm:pt modelId="{35794EFE-ECB5-4B4F-AAA4-550AA9D5DF77}" type="sibTrans" cxnId="{C481D8A4-28D3-453D-A191-F34AEEA29DDC}">
      <dgm:prSet/>
      <dgm:spPr/>
      <dgm:t>
        <a:bodyPr/>
        <a:lstStyle/>
        <a:p>
          <a:endParaRPr lang="en-IN"/>
        </a:p>
      </dgm:t>
    </dgm:pt>
    <dgm:pt modelId="{A98EE4AB-2EAD-48F4-BA34-917C9A53D867}" type="pres">
      <dgm:prSet presAssocID="{E59C3FFD-2669-478F-8C8D-0755166C8BD2}" presName="linear" presStyleCnt="0">
        <dgm:presLayoutVars>
          <dgm:animLvl val="lvl"/>
          <dgm:resizeHandles val="exact"/>
        </dgm:presLayoutVars>
      </dgm:prSet>
      <dgm:spPr/>
    </dgm:pt>
    <dgm:pt modelId="{8EA26092-050D-4ABB-98F8-0F940B2C6F52}" type="pres">
      <dgm:prSet presAssocID="{89504FA0-C085-444E-9D24-F09A353310C5}" presName="parentText" presStyleLbl="node1" presStyleIdx="0" presStyleCnt="1" custScaleX="100000" custScaleY="71247" custLinFactNeighborX="6001" custLinFactNeighborY="17705">
        <dgm:presLayoutVars>
          <dgm:chMax val="0"/>
          <dgm:bulletEnabled val="1"/>
        </dgm:presLayoutVars>
      </dgm:prSet>
      <dgm:spPr/>
    </dgm:pt>
  </dgm:ptLst>
  <dgm:cxnLst>
    <dgm:cxn modelId="{E21EF224-AE3D-4067-9A68-F8BCE0F4EF65}" type="presOf" srcId="{E59C3FFD-2669-478F-8C8D-0755166C8BD2}" destId="{A98EE4AB-2EAD-48F4-BA34-917C9A53D867}" srcOrd="0" destOrd="0" presId="urn:microsoft.com/office/officeart/2005/8/layout/vList2"/>
    <dgm:cxn modelId="{C481D8A4-28D3-453D-A191-F34AEEA29DDC}" srcId="{E59C3FFD-2669-478F-8C8D-0755166C8BD2}" destId="{89504FA0-C085-444E-9D24-F09A353310C5}" srcOrd="0" destOrd="0" parTransId="{65A3A731-74E2-4570-9548-17465CDB5345}" sibTransId="{35794EFE-ECB5-4B4F-AAA4-550AA9D5DF77}"/>
    <dgm:cxn modelId="{72CE71FB-BECB-41C6-9BD6-46239CE8DCF1}" type="presOf" srcId="{89504FA0-C085-444E-9D24-F09A353310C5}" destId="{8EA26092-050D-4ABB-98F8-0F940B2C6F52}" srcOrd="0" destOrd="0" presId="urn:microsoft.com/office/officeart/2005/8/layout/vList2"/>
    <dgm:cxn modelId="{F6B235FB-0286-4ACD-BD0B-F36DD5A4187F}" type="presParOf" srcId="{A98EE4AB-2EAD-48F4-BA34-917C9A53D867}" destId="{8EA26092-050D-4ABB-98F8-0F940B2C6F5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669EF8-7FB5-4AC4-8FB1-C128A28EC8F6}">
      <dsp:nvSpPr>
        <dsp:cNvPr id="0" name=""/>
        <dsp:cNvSpPr/>
      </dsp:nvSpPr>
      <dsp:spPr>
        <a:xfrm rot="2266394">
          <a:off x="1683454" y="3653920"/>
          <a:ext cx="694469" cy="65214"/>
        </a:xfrm>
        <a:custGeom>
          <a:avLst/>
          <a:gdLst/>
          <a:ahLst/>
          <a:cxnLst/>
          <a:rect l="0" t="0" r="0" b="0"/>
          <a:pathLst>
            <a:path>
              <a:moveTo>
                <a:pt x="0" y="32607"/>
              </a:moveTo>
              <a:lnTo>
                <a:pt x="694469" y="32607"/>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B95F9552-37BD-4CED-B212-1AAB3FEFC61A}">
      <dsp:nvSpPr>
        <dsp:cNvPr id="0" name=""/>
        <dsp:cNvSpPr/>
      </dsp:nvSpPr>
      <dsp:spPr>
        <a:xfrm rot="46046">
          <a:off x="1756156" y="2862141"/>
          <a:ext cx="1432420" cy="65214"/>
        </a:xfrm>
        <a:custGeom>
          <a:avLst/>
          <a:gdLst/>
          <a:ahLst/>
          <a:cxnLst/>
          <a:rect l="0" t="0" r="0" b="0"/>
          <a:pathLst>
            <a:path>
              <a:moveTo>
                <a:pt x="0" y="32607"/>
              </a:moveTo>
              <a:lnTo>
                <a:pt x="1432420" y="32607"/>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EB6710C9-6FC2-498E-B317-AEC372B0320D}">
      <dsp:nvSpPr>
        <dsp:cNvPr id="0" name=""/>
        <dsp:cNvSpPr/>
      </dsp:nvSpPr>
      <dsp:spPr>
        <a:xfrm rot="19287358">
          <a:off x="1693826" y="2047892"/>
          <a:ext cx="572760" cy="65214"/>
        </a:xfrm>
        <a:custGeom>
          <a:avLst/>
          <a:gdLst/>
          <a:ahLst/>
          <a:cxnLst/>
          <a:rect l="0" t="0" r="0" b="0"/>
          <a:pathLst>
            <a:path>
              <a:moveTo>
                <a:pt x="0" y="32607"/>
              </a:moveTo>
              <a:lnTo>
                <a:pt x="572760" y="32607"/>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A2A7DD60-1294-4258-8AC1-77577A6E59A3}">
      <dsp:nvSpPr>
        <dsp:cNvPr id="0" name=""/>
        <dsp:cNvSpPr/>
      </dsp:nvSpPr>
      <dsp:spPr>
        <a:xfrm>
          <a:off x="110232" y="1819394"/>
          <a:ext cx="2249159" cy="2147960"/>
        </a:xfrm>
        <a:prstGeom prst="ellipse">
          <a:avLst/>
        </a:prstGeom>
        <a:blipFill rotWithShape="1">
          <a:blip xmlns:r="http://schemas.openxmlformats.org/officeDocument/2006/relationships" r:embed="rId1"/>
          <a:srcRect/>
          <a:stretch>
            <a:fillRect l="-14000" r="-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EA956D-6566-4D7D-805F-A89FCC0AC875}">
      <dsp:nvSpPr>
        <dsp:cNvPr id="0" name=""/>
        <dsp:cNvSpPr/>
      </dsp:nvSpPr>
      <dsp:spPr>
        <a:xfrm>
          <a:off x="1984244" y="434275"/>
          <a:ext cx="1881403" cy="1787118"/>
        </a:xfrm>
        <a:prstGeom prst="ellipse">
          <a:avLst/>
        </a:prstGeom>
        <a:solidFill>
          <a:schemeClr val="tx1">
            <a:lumMod val="85000"/>
            <a:lumOff val="1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IN" sz="1050" b="0" i="0" kern="1200" dirty="0">
              <a:solidFill>
                <a:schemeClr val="bg1"/>
              </a:solidFill>
              <a:latin typeface="Söhne"/>
            </a:rPr>
            <a:t>Load the movie dataset in the Python.</a:t>
          </a:r>
          <a:endParaRPr lang="en-IN" sz="1050" kern="1200" dirty="0">
            <a:solidFill>
              <a:schemeClr val="bg1"/>
            </a:solidFill>
            <a:latin typeface="Söhne"/>
          </a:endParaRPr>
        </a:p>
      </dsp:txBody>
      <dsp:txXfrm>
        <a:off x="2259769" y="695992"/>
        <a:ext cx="1330353" cy="1263684"/>
      </dsp:txXfrm>
    </dsp:sp>
    <dsp:sp modelId="{3D2752DC-A005-4E30-A7D2-7E6B627BE231}">
      <dsp:nvSpPr>
        <dsp:cNvPr id="0" name=""/>
        <dsp:cNvSpPr/>
      </dsp:nvSpPr>
      <dsp:spPr>
        <a:xfrm>
          <a:off x="3188431" y="2058465"/>
          <a:ext cx="1746886" cy="1715148"/>
        </a:xfrm>
        <a:prstGeom prst="ellipse">
          <a:avLst/>
        </a:prstGeom>
        <a:solidFill>
          <a:schemeClr val="tx1">
            <a:lumMod val="85000"/>
            <a:lumOff val="1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IN" sz="1050" kern="1200" dirty="0">
              <a:solidFill>
                <a:schemeClr val="bg1"/>
              </a:solidFill>
              <a:latin typeface="Söhne"/>
            </a:rPr>
            <a:t>N</a:t>
          </a:r>
          <a:r>
            <a:rPr lang="en-IN" sz="1050" b="0" i="0" kern="1200" dirty="0">
              <a:solidFill>
                <a:schemeClr val="bg1"/>
              </a:solidFill>
              <a:latin typeface="Söhne"/>
            </a:rPr>
            <a:t>umbers of rows and</a:t>
          </a:r>
        </a:p>
        <a:p>
          <a:pPr marL="0" lvl="0" indent="0" algn="ctr" defTabSz="466725">
            <a:lnSpc>
              <a:spcPct val="90000"/>
            </a:lnSpc>
            <a:spcBef>
              <a:spcPct val="0"/>
            </a:spcBef>
            <a:spcAft>
              <a:spcPct val="35000"/>
            </a:spcAft>
            <a:buNone/>
          </a:pPr>
          <a:r>
            <a:rPr lang="en-IN" sz="1050" b="0" i="0" kern="1200" dirty="0">
              <a:solidFill>
                <a:schemeClr val="bg1"/>
              </a:solidFill>
              <a:latin typeface="Söhne"/>
            </a:rPr>
            <a:t>Columns are (4803,20)</a:t>
          </a:r>
          <a:endParaRPr lang="en-IN" sz="1050" kern="1200" dirty="0">
            <a:solidFill>
              <a:schemeClr val="bg1"/>
            </a:solidFill>
            <a:latin typeface="Söhne"/>
          </a:endParaRPr>
        </a:p>
      </dsp:txBody>
      <dsp:txXfrm>
        <a:off x="3444257" y="2309643"/>
        <a:ext cx="1235234" cy="1212792"/>
      </dsp:txXfrm>
    </dsp:sp>
    <dsp:sp modelId="{E44D2CFB-5756-4715-A094-3E88FE729D3D}">
      <dsp:nvSpPr>
        <dsp:cNvPr id="0" name=""/>
        <dsp:cNvSpPr/>
      </dsp:nvSpPr>
      <dsp:spPr>
        <a:xfrm>
          <a:off x="2098296" y="3617809"/>
          <a:ext cx="1743467" cy="1593286"/>
        </a:xfrm>
        <a:prstGeom prst="ellipse">
          <a:avLst/>
        </a:prstGeom>
        <a:solidFill>
          <a:schemeClr val="tx1">
            <a:lumMod val="85000"/>
            <a:lumOff val="1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IN" sz="1050" kern="1200" dirty="0">
              <a:solidFill>
                <a:schemeClr val="bg1"/>
              </a:solidFill>
              <a:latin typeface="Söhne"/>
            </a:rPr>
            <a:t>T</a:t>
          </a:r>
          <a:r>
            <a:rPr lang="en-IN" sz="1050" b="0" i="0" kern="1200" dirty="0">
              <a:solidFill>
                <a:schemeClr val="bg1"/>
              </a:solidFill>
              <a:latin typeface="Söhne"/>
            </a:rPr>
            <a:t>he Titles and genres of the first 50movies Avatar at top in action genre.</a:t>
          </a:r>
        </a:p>
      </dsp:txBody>
      <dsp:txXfrm>
        <a:off x="2353621" y="3851140"/>
        <a:ext cx="1232817" cy="11266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26092-050D-4ABB-98F8-0F940B2C6F52}">
      <dsp:nvSpPr>
        <dsp:cNvPr id="0" name=""/>
        <dsp:cNvSpPr/>
      </dsp:nvSpPr>
      <dsp:spPr>
        <a:xfrm>
          <a:off x="86164" y="0"/>
          <a:ext cx="5606986" cy="79009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38100">
            <a:schemeClr val="tx1"/>
          </a:glo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Söhne"/>
            </a:rPr>
            <a:t>There are extreme outlier present in Budget box plot, revenue box plot &amp; Run-Time boxplot.</a:t>
          </a:r>
          <a:endParaRPr lang="en-IN" sz="1800" kern="1200" dirty="0">
            <a:solidFill>
              <a:schemeClr val="tx1"/>
            </a:solidFill>
            <a:latin typeface="Söhne"/>
          </a:endParaRPr>
        </a:p>
      </dsp:txBody>
      <dsp:txXfrm>
        <a:off x="124733" y="38569"/>
        <a:ext cx="5529848" cy="7129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E9A37-4848-4043-86A6-29697358DD11}">
      <dsp:nvSpPr>
        <dsp:cNvPr id="0" name=""/>
        <dsp:cNvSpPr/>
      </dsp:nvSpPr>
      <dsp:spPr>
        <a:xfrm>
          <a:off x="0" y="54863"/>
          <a:ext cx="4187577" cy="556152"/>
        </a:xfrm>
        <a:prstGeom prst="roundRect">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noFill/>
          <a:prstDash val="solid"/>
          <a:miter lim="800000"/>
        </a:ln>
        <a:effectLst>
          <a:glow rad="38100">
            <a:schemeClr val="tx1"/>
          </a:glow>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1" kern="1200" dirty="0">
              <a:solidFill>
                <a:schemeClr val="tx1"/>
              </a:solidFill>
              <a:latin typeface="Söhne"/>
            </a:rPr>
            <a:t>Total Null Value column is 5.</a:t>
          </a:r>
        </a:p>
      </dsp:txBody>
      <dsp:txXfrm>
        <a:off x="27149" y="82012"/>
        <a:ext cx="4133279" cy="501854"/>
      </dsp:txXfrm>
    </dsp:sp>
    <dsp:sp modelId="{6F96DC2D-353D-4824-9024-9A42EB878D66}">
      <dsp:nvSpPr>
        <dsp:cNvPr id="0" name=""/>
        <dsp:cNvSpPr/>
      </dsp:nvSpPr>
      <dsp:spPr>
        <a:xfrm>
          <a:off x="0" y="640450"/>
          <a:ext cx="4187577"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38100">
            <a:schemeClr val="tx1"/>
          </a:glow>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solidFill>
                <a:schemeClr val="tx1"/>
              </a:solidFill>
              <a:latin typeface="Söhne"/>
            </a:rPr>
            <a:t>Replace the runtime null value with Mode value fillna function as it’s a numerical column.</a:t>
          </a:r>
        </a:p>
      </dsp:txBody>
      <dsp:txXfrm>
        <a:off x="27149" y="667599"/>
        <a:ext cx="4133279" cy="501854"/>
      </dsp:txXfrm>
    </dsp:sp>
    <dsp:sp modelId="{8EA26092-050D-4ABB-98F8-0F940B2C6F52}">
      <dsp:nvSpPr>
        <dsp:cNvPr id="0" name=""/>
        <dsp:cNvSpPr/>
      </dsp:nvSpPr>
      <dsp:spPr>
        <a:xfrm>
          <a:off x="0" y="1211898"/>
          <a:ext cx="4187577" cy="5561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38100">
            <a:schemeClr val="tx1"/>
          </a:glow>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solidFill>
                <a:schemeClr val="tx1"/>
              </a:solidFill>
              <a:latin typeface="Söhne"/>
            </a:rPr>
            <a:t>The other column null value replaced by Not specified by using fillna function.</a:t>
          </a:r>
        </a:p>
      </dsp:txBody>
      <dsp:txXfrm>
        <a:off x="27149" y="1239047"/>
        <a:ext cx="4133279" cy="5018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26092-050D-4ABB-98F8-0F940B2C6F52}">
      <dsp:nvSpPr>
        <dsp:cNvPr id="0" name=""/>
        <dsp:cNvSpPr/>
      </dsp:nvSpPr>
      <dsp:spPr>
        <a:xfrm>
          <a:off x="0" y="123790"/>
          <a:ext cx="444388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38100">
            <a:schemeClr val="tx1"/>
          </a:glo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dirty="0">
              <a:solidFill>
                <a:schemeClr val="tx1"/>
              </a:solidFill>
              <a:latin typeface="Söhne"/>
            </a:rPr>
            <a:t>There are almost 3685 movies with budget greater then $22000 are mostly Action and adventure.</a:t>
          </a:r>
        </a:p>
      </dsp:txBody>
      <dsp:txXfrm>
        <a:off x="59399" y="183189"/>
        <a:ext cx="4325082" cy="109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26092-050D-4ABB-98F8-0F940B2C6F52}">
      <dsp:nvSpPr>
        <dsp:cNvPr id="0" name=""/>
        <dsp:cNvSpPr/>
      </dsp:nvSpPr>
      <dsp:spPr>
        <a:xfrm>
          <a:off x="0" y="5440"/>
          <a:ext cx="4325375" cy="1535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38100">
            <a:schemeClr val="tx1"/>
          </a:glo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dirty="0">
              <a:solidFill>
                <a:schemeClr val="tx1"/>
              </a:solidFill>
              <a:latin typeface="Söhne"/>
            </a:rPr>
            <a:t>There are almost 3229 movies without</a:t>
          </a:r>
          <a:r>
            <a:rPr lang="en-IN" sz="1800" b="1" i="0" kern="1200" dirty="0">
              <a:solidFill>
                <a:schemeClr val="tx1"/>
              </a:solidFill>
              <a:effectLst/>
              <a:latin typeface="Söhne"/>
            </a:rPr>
            <a:t> value 0 from both the budget and revenue columns</a:t>
          </a:r>
          <a:r>
            <a:rPr lang="en-IN" sz="1800" b="1" kern="1200" dirty="0">
              <a:solidFill>
                <a:schemeClr val="tx1"/>
              </a:solidFill>
              <a:latin typeface="Söhne"/>
            </a:rPr>
            <a:t>.</a:t>
          </a:r>
        </a:p>
      </dsp:txBody>
      <dsp:txXfrm>
        <a:off x="74941" y="80381"/>
        <a:ext cx="4175493" cy="13852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6DC2D-353D-4824-9024-9A42EB878D66}">
      <dsp:nvSpPr>
        <dsp:cNvPr id="0" name=""/>
        <dsp:cNvSpPr/>
      </dsp:nvSpPr>
      <dsp:spPr>
        <a:xfrm>
          <a:off x="0" y="9650"/>
          <a:ext cx="3727054" cy="8789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38100">
            <a:schemeClr val="tx1"/>
          </a:glo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i="0" kern="1200" dirty="0">
              <a:solidFill>
                <a:schemeClr val="tx1"/>
              </a:solidFill>
              <a:effectLst/>
              <a:latin typeface="Söhne"/>
            </a:rPr>
            <a:t>Top 10 movies with the highest Revenues. </a:t>
          </a:r>
          <a:endParaRPr lang="en-IN" sz="1800" b="1" kern="1200" dirty="0">
            <a:solidFill>
              <a:schemeClr val="tx1"/>
            </a:solidFill>
            <a:latin typeface="Söhne"/>
          </a:endParaRPr>
        </a:p>
      </dsp:txBody>
      <dsp:txXfrm>
        <a:off x="42909" y="52559"/>
        <a:ext cx="3641236" cy="793179"/>
      </dsp:txXfrm>
    </dsp:sp>
    <dsp:sp modelId="{8EA26092-050D-4ABB-98F8-0F940B2C6F52}">
      <dsp:nvSpPr>
        <dsp:cNvPr id="0" name=""/>
        <dsp:cNvSpPr/>
      </dsp:nvSpPr>
      <dsp:spPr>
        <a:xfrm>
          <a:off x="0" y="892513"/>
          <a:ext cx="3727054" cy="9252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38100">
            <a:schemeClr val="tx1"/>
          </a:glo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Söhne"/>
            </a:rPr>
            <a:t>The </a:t>
          </a:r>
          <a:r>
            <a:rPr lang="en-IN" sz="1800" b="1" kern="1200" dirty="0">
              <a:solidFill>
                <a:schemeClr val="tx1"/>
              </a:solidFill>
              <a:latin typeface="Söhne"/>
            </a:rPr>
            <a:t>Avatar movies </a:t>
          </a:r>
          <a:r>
            <a:rPr lang="en-IN" sz="1800" kern="1200" dirty="0">
              <a:solidFill>
                <a:schemeClr val="tx1"/>
              </a:solidFill>
              <a:latin typeface="Söhne"/>
            </a:rPr>
            <a:t>has the highest revenue collection of almost $2787965087.</a:t>
          </a:r>
        </a:p>
      </dsp:txBody>
      <dsp:txXfrm>
        <a:off x="45166" y="937679"/>
        <a:ext cx="3636722" cy="8348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6DC2D-353D-4824-9024-9A42EB878D66}">
      <dsp:nvSpPr>
        <dsp:cNvPr id="0" name=""/>
        <dsp:cNvSpPr/>
      </dsp:nvSpPr>
      <dsp:spPr>
        <a:xfrm>
          <a:off x="0" y="118682"/>
          <a:ext cx="3844256" cy="898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38100">
            <a:schemeClr val="tx1"/>
          </a:glo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i="0" kern="1200" dirty="0">
              <a:solidFill>
                <a:schemeClr val="tx1"/>
              </a:solidFill>
              <a:effectLst/>
              <a:latin typeface="Söhne"/>
            </a:rPr>
            <a:t>Top10 movies with the least budget.</a:t>
          </a:r>
          <a:endParaRPr lang="en-IN" sz="1800" b="1" kern="1200" dirty="0">
            <a:solidFill>
              <a:schemeClr val="tx1"/>
            </a:solidFill>
            <a:latin typeface="Söhne"/>
          </a:endParaRPr>
        </a:p>
      </dsp:txBody>
      <dsp:txXfrm>
        <a:off x="43864" y="162546"/>
        <a:ext cx="3756528" cy="810832"/>
      </dsp:txXfrm>
    </dsp:sp>
    <dsp:sp modelId="{8EA26092-050D-4ABB-98F8-0F940B2C6F52}">
      <dsp:nvSpPr>
        <dsp:cNvPr id="0" name=""/>
        <dsp:cNvSpPr/>
      </dsp:nvSpPr>
      <dsp:spPr>
        <a:xfrm>
          <a:off x="0" y="1037583"/>
          <a:ext cx="3844256" cy="898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38100">
            <a:schemeClr val="tx1"/>
          </a:glo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tx1"/>
              </a:solidFill>
              <a:latin typeface="Söhne"/>
            </a:rPr>
            <a:t>The City of Ghosts and 9 movies has the </a:t>
          </a:r>
          <a:r>
            <a:rPr lang="en-IN" sz="1800" b="1" i="0" kern="1200" dirty="0">
              <a:solidFill>
                <a:schemeClr val="tx1"/>
              </a:solidFill>
              <a:effectLst/>
              <a:latin typeface="Söhne"/>
            </a:rPr>
            <a:t>least budget.</a:t>
          </a:r>
          <a:endParaRPr lang="en-IN" sz="1800" kern="1200" dirty="0">
            <a:solidFill>
              <a:schemeClr val="tx1"/>
            </a:solidFill>
            <a:latin typeface="Söhne"/>
          </a:endParaRPr>
        </a:p>
      </dsp:txBody>
      <dsp:txXfrm>
        <a:off x="43864" y="1081447"/>
        <a:ext cx="3756528" cy="8108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26092-050D-4ABB-98F8-0F940B2C6F52}">
      <dsp:nvSpPr>
        <dsp:cNvPr id="0" name=""/>
        <dsp:cNvSpPr/>
      </dsp:nvSpPr>
      <dsp:spPr>
        <a:xfrm>
          <a:off x="0" y="0"/>
          <a:ext cx="6545884"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38100">
            <a:schemeClr val="tx1"/>
          </a:glo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Söhne"/>
            </a:rPr>
            <a:t>As the correlation coefficient is significantly positive (close to 1) and the scatter plot shows an upward trend, we can say that its a positive correlation between budgets and popularity.</a:t>
          </a:r>
          <a:endParaRPr lang="en-IN" sz="1800" kern="1200" dirty="0">
            <a:solidFill>
              <a:schemeClr val="tx1"/>
            </a:solidFill>
            <a:latin typeface="Söhne"/>
          </a:endParaRPr>
        </a:p>
      </dsp:txBody>
      <dsp:txXfrm>
        <a:off x="59399" y="59399"/>
        <a:ext cx="6427086" cy="10980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26092-050D-4ABB-98F8-0F940B2C6F52}">
      <dsp:nvSpPr>
        <dsp:cNvPr id="0" name=""/>
        <dsp:cNvSpPr/>
      </dsp:nvSpPr>
      <dsp:spPr>
        <a:xfrm>
          <a:off x="0" y="0"/>
          <a:ext cx="6545884"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38100">
            <a:schemeClr val="tx1"/>
          </a:glo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dirty="0">
              <a:solidFill>
                <a:schemeClr val="tx1"/>
              </a:solidFill>
              <a:latin typeface="Söhne"/>
            </a:rPr>
            <a:t>S</a:t>
          </a:r>
          <a:r>
            <a:rPr lang="en-IN" sz="1800" b="1" kern="1200" dirty="0">
              <a:solidFill>
                <a:schemeClr val="tx1"/>
              </a:solidFill>
              <a:latin typeface="Söhne"/>
            </a:rPr>
            <a:t>o, there are almost 4803 production companies appeared in dataset.</a:t>
          </a:r>
        </a:p>
      </dsp:txBody>
      <dsp:txXfrm>
        <a:off x="59399" y="59399"/>
        <a:ext cx="6427086" cy="10980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26092-050D-4ABB-98F8-0F940B2C6F52}">
      <dsp:nvSpPr>
        <dsp:cNvPr id="0" name=""/>
        <dsp:cNvSpPr/>
      </dsp:nvSpPr>
      <dsp:spPr>
        <a:xfrm>
          <a:off x="0" y="456314"/>
          <a:ext cx="5775644" cy="8669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38100">
            <a:schemeClr val="tx1"/>
          </a:glow>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solidFill>
                <a:schemeClr val="tx1"/>
              </a:solidFill>
              <a:effectLst/>
              <a:latin typeface="Söhne"/>
            </a:rPr>
            <a:t>Production companies paramount picture and universal pictures among top .</a:t>
          </a:r>
          <a:endParaRPr lang="en-IN" sz="1600" b="1" kern="1200" dirty="0">
            <a:solidFill>
              <a:schemeClr val="tx1"/>
            </a:solidFill>
            <a:latin typeface="Söhne"/>
          </a:endParaRPr>
        </a:p>
      </dsp:txBody>
      <dsp:txXfrm>
        <a:off x="42320" y="498634"/>
        <a:ext cx="5691004" cy="782293"/>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10/6/2023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7966628-28D5-4A7A-93C3-83C2CBB4323E}" type="slidenum">
              <a:rPr lang="en-IN" smtClean="0"/>
              <a:t>4</a:t>
            </a:fld>
            <a:endParaRPr lang="en-IN"/>
          </a:p>
        </p:txBody>
      </p:sp>
    </p:spTree>
    <p:extLst>
      <p:ext uri="{BB962C8B-B14F-4D97-AF65-F5344CB8AC3E}">
        <p14:creationId xmlns:p14="http://schemas.microsoft.com/office/powerpoint/2010/main" val="3129593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diagramColors" Target="../diagrams/colors6.xml"/><Relationship Id="rId3" Type="http://schemas.openxmlformats.org/officeDocument/2006/relationships/diagramLayout" Target="../diagrams/layout5.xml"/><Relationship Id="rId7" Type="http://schemas.openxmlformats.org/officeDocument/2006/relationships/image" Target="../media/image18.jpeg"/><Relationship Id="rId12" Type="http://schemas.openxmlformats.org/officeDocument/2006/relationships/diagramQuickStyle" Target="../diagrams/quickStyle6.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11" Type="http://schemas.openxmlformats.org/officeDocument/2006/relationships/diagramLayout" Target="../diagrams/layout6.xml"/><Relationship Id="rId5" Type="http://schemas.openxmlformats.org/officeDocument/2006/relationships/diagramColors" Target="../diagrams/colors5.xml"/><Relationship Id="rId10" Type="http://schemas.openxmlformats.org/officeDocument/2006/relationships/diagramData" Target="../diagrams/data6.xml"/><Relationship Id="rId4" Type="http://schemas.openxmlformats.org/officeDocument/2006/relationships/diagramQuickStyle" Target="../diagrams/quickStyle5.xml"/><Relationship Id="rId9" Type="http://schemas.openxmlformats.org/officeDocument/2006/relationships/image" Target="../media/image20.png"/><Relationship Id="rId14" Type="http://schemas.microsoft.com/office/2007/relationships/diagramDrawing" Target="../diagrams/drawing6.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7.xml"/><Relationship Id="rId7" Type="http://schemas.openxmlformats.org/officeDocument/2006/relationships/image" Target="../media/image3.jpg"/><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9.xml"/><Relationship Id="rId7" Type="http://schemas.openxmlformats.org/officeDocument/2006/relationships/image" Target="../media/image23.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Layout" Target="../diagrams/layout10.xml"/><Relationship Id="rId7" Type="http://schemas.openxmlformats.org/officeDocument/2006/relationships/image" Target="../media/image29.jpg"/><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hyperlink" Target="http://www.pngall.com/analysis-png" TargetMode="Externa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3.xml"/><Relationship Id="rId7" Type="http://schemas.openxmlformats.org/officeDocument/2006/relationships/image" Target="../media/image3.jpg"/><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4.xml"/><Relationship Id="rId7" Type="http://schemas.openxmlformats.org/officeDocument/2006/relationships/image" Target="../media/image16.png"/><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125488" y="1609725"/>
            <a:ext cx="4873752" cy="1955001"/>
          </a:xfrm>
        </p:spPr>
        <p:txBody>
          <a:bodyPr/>
          <a:lstStyle/>
          <a:p>
            <a:r>
              <a:rPr lang="en-US" sz="4800" dirty="0"/>
              <a:t>TMDB Movie </a:t>
            </a:r>
            <a:r>
              <a:rPr lang="en-US" sz="4400" dirty="0"/>
              <a:t>Data</a:t>
            </a:r>
            <a:r>
              <a:rPr lang="en-US" sz="4800" dirty="0"/>
              <a:t> </a:t>
            </a:r>
            <a:r>
              <a:rPr lang="en-US" sz="4000" dirty="0"/>
              <a:t>Analysis         </a:t>
            </a:r>
            <a:r>
              <a:rPr lang="en-US" sz="4000"/>
              <a:t>-</a:t>
            </a:r>
            <a:r>
              <a:rPr lang="en-US" sz="2800"/>
              <a:t>using </a:t>
            </a:r>
            <a:r>
              <a:rPr lang="en-US" sz="2800" dirty="0"/>
              <a:t>Python</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0534651" y="6055301"/>
            <a:ext cx="1971114" cy="617937"/>
          </a:xfrm>
        </p:spPr>
        <p:txBody>
          <a:bodyPr/>
          <a:lstStyle/>
          <a:p>
            <a:r>
              <a:rPr lang="en-US" sz="1600" b="1" dirty="0">
                <a:latin typeface="Söhne"/>
              </a:rPr>
              <a:t>Vaibhav Sirohi </a:t>
            </a:r>
          </a:p>
          <a:p>
            <a:r>
              <a:rPr lang="en-US" sz="1600" b="1" dirty="0">
                <a:latin typeface="Söhne"/>
              </a:rPr>
              <a:t> Batch:DA92S9</a:t>
            </a:r>
          </a:p>
        </p:txBody>
      </p:sp>
      <p:pic>
        <p:nvPicPr>
          <p:cNvPr id="7" name="Picture 6">
            <a:extLst>
              <a:ext uri="{FF2B5EF4-FFF2-40B4-BE49-F238E27FC236}">
                <a16:creationId xmlns:a16="http://schemas.microsoft.com/office/drawing/2014/main" id="{5BEF092A-4644-8125-053C-3B6BC1083C5D}"/>
              </a:ext>
            </a:extLst>
          </p:cNvPr>
          <p:cNvPicPr>
            <a:picLocks noChangeAspect="1"/>
          </p:cNvPicPr>
          <p:nvPr/>
        </p:nvPicPr>
        <p:blipFill>
          <a:blip r:embed="rId2"/>
          <a:stretch>
            <a:fillRect/>
          </a:stretch>
        </p:blipFill>
        <p:spPr>
          <a:xfrm>
            <a:off x="6087036" y="842682"/>
            <a:ext cx="4979476" cy="4879805"/>
          </a:xfrm>
          <a:prstGeom prst="rect">
            <a:avLst/>
          </a:prstGeom>
        </p:spPr>
      </p:pic>
      <p:sp>
        <p:nvSpPr>
          <p:cNvPr id="10" name="TextBox 9">
            <a:extLst>
              <a:ext uri="{FF2B5EF4-FFF2-40B4-BE49-F238E27FC236}">
                <a16:creationId xmlns:a16="http://schemas.microsoft.com/office/drawing/2014/main" id="{813DBEC0-E379-C4A5-091C-567C14172095}"/>
              </a:ext>
            </a:extLst>
          </p:cNvPr>
          <p:cNvSpPr txBox="1"/>
          <p:nvPr/>
        </p:nvSpPr>
        <p:spPr>
          <a:xfrm>
            <a:off x="1538205" y="3564726"/>
            <a:ext cx="3762568" cy="369332"/>
          </a:xfrm>
          <a:prstGeom prst="rect">
            <a:avLst/>
          </a:prstGeom>
          <a:noFill/>
        </p:spPr>
        <p:txBody>
          <a:bodyPr wrap="none" rtlCol="0">
            <a:spAutoFit/>
          </a:bodyPr>
          <a:lstStyle/>
          <a:p>
            <a:r>
              <a:rPr lang="en-US" dirty="0"/>
              <a:t>Unlocking Insights for Commercial Success</a:t>
            </a:r>
            <a:endParaRPr lang="en-IN" dirty="0"/>
          </a:p>
        </p:txBody>
      </p:sp>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60000"/>
            <a:lumOff val="40000"/>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11592" y="411497"/>
            <a:ext cx="7714471" cy="816165"/>
          </a:xfrm>
        </p:spPr>
        <p:txBody>
          <a:bodyPr>
            <a:noAutofit/>
          </a:bodyPr>
          <a:lstStyle/>
          <a:p>
            <a:pPr algn="l"/>
            <a:r>
              <a:rPr lang="en-IN" sz="2000" b="1" i="0" dirty="0">
                <a:effectLst/>
                <a:latin typeface="Söhne"/>
              </a:rPr>
              <a:t>Task 6: </a:t>
            </a:r>
            <a:r>
              <a:rPr lang="en-IN" sz="2000" b="0" i="0" dirty="0">
                <a:effectLst/>
                <a:latin typeface="Söhne"/>
              </a:rPr>
              <a:t>List the top 10 movies with the highest revenues and the top 10 movies with the least budget.</a:t>
            </a:r>
          </a:p>
        </p:txBody>
      </p:sp>
      <p:cxnSp>
        <p:nvCxnSpPr>
          <p:cNvPr id="20" name="Straight Connector 19">
            <a:extLst>
              <a:ext uri="{FF2B5EF4-FFF2-40B4-BE49-F238E27FC236}">
                <a16:creationId xmlns:a16="http://schemas.microsoft.com/office/drawing/2014/main" id="{8E81CCDA-99C2-CE55-B999-40D8D0861980}"/>
              </a:ext>
            </a:extLst>
          </p:cNvPr>
          <p:cNvCxnSpPr>
            <a:cxnSpLocks/>
          </p:cNvCxnSpPr>
          <p:nvPr/>
        </p:nvCxnSpPr>
        <p:spPr>
          <a:xfrm>
            <a:off x="202080" y="1117338"/>
            <a:ext cx="7704306"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aphicFrame>
        <p:nvGraphicFramePr>
          <p:cNvPr id="31" name="Diagram 30">
            <a:extLst>
              <a:ext uri="{FF2B5EF4-FFF2-40B4-BE49-F238E27FC236}">
                <a16:creationId xmlns:a16="http://schemas.microsoft.com/office/drawing/2014/main" id="{55201272-4AB7-F9D4-5C8F-E16BE4D1ABF5}"/>
              </a:ext>
            </a:extLst>
          </p:cNvPr>
          <p:cNvGraphicFramePr/>
          <p:nvPr>
            <p:extLst>
              <p:ext uri="{D42A27DB-BD31-4B8C-83A1-F6EECF244321}">
                <p14:modId xmlns:p14="http://schemas.microsoft.com/office/powerpoint/2010/main" val="342140230"/>
              </p:ext>
            </p:extLst>
          </p:nvPr>
        </p:nvGraphicFramePr>
        <p:xfrm>
          <a:off x="111591" y="4314825"/>
          <a:ext cx="3727054" cy="1817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Placeholder 7">
            <a:extLst>
              <a:ext uri="{FF2B5EF4-FFF2-40B4-BE49-F238E27FC236}">
                <a16:creationId xmlns:a16="http://schemas.microsoft.com/office/drawing/2014/main" id="{D05060C5-9190-C1E6-8905-5EB815DA9BE8}"/>
              </a:ext>
            </a:extLst>
          </p:cNvPr>
          <p:cNvPicPr>
            <a:picLocks noGrp="1" noChangeAspect="1"/>
          </p:cNvPicPr>
          <p:nvPr>
            <p:ph type="pic" sz="quarter" idx="13"/>
          </p:nvPr>
        </p:nvPicPr>
        <p:blipFill>
          <a:blip r:embed="rId7"/>
          <a:srcRect l="5576" r="5576"/>
          <a:stretch/>
        </p:blipFill>
        <p:spPr>
          <a:xfrm>
            <a:off x="8129871" y="0"/>
            <a:ext cx="4062129" cy="6858000"/>
          </a:xfrm>
          <a:prstGeom prst="rect">
            <a:avLst/>
          </a:prstGeom>
        </p:spPr>
      </p:pic>
      <p:pic>
        <p:nvPicPr>
          <p:cNvPr id="4" name="Picture 3">
            <a:extLst>
              <a:ext uri="{FF2B5EF4-FFF2-40B4-BE49-F238E27FC236}">
                <a16:creationId xmlns:a16="http://schemas.microsoft.com/office/drawing/2014/main" id="{F56A0C15-50A1-8B83-553E-99F9A6CE83AB}"/>
              </a:ext>
            </a:extLst>
          </p:cNvPr>
          <p:cNvPicPr>
            <a:picLocks noChangeAspect="1"/>
          </p:cNvPicPr>
          <p:nvPr/>
        </p:nvPicPr>
        <p:blipFill>
          <a:blip r:embed="rId8"/>
          <a:stretch>
            <a:fillRect/>
          </a:stretch>
        </p:blipFill>
        <p:spPr>
          <a:xfrm>
            <a:off x="111591" y="1351487"/>
            <a:ext cx="3817951" cy="2644369"/>
          </a:xfrm>
          <a:prstGeom prst="rect">
            <a:avLst/>
          </a:prstGeom>
          <a:effectLst>
            <a:glow rad="38100">
              <a:schemeClr val="tx1"/>
            </a:glow>
          </a:effectLst>
        </p:spPr>
      </p:pic>
      <p:pic>
        <p:nvPicPr>
          <p:cNvPr id="7" name="Picture 6">
            <a:extLst>
              <a:ext uri="{FF2B5EF4-FFF2-40B4-BE49-F238E27FC236}">
                <a16:creationId xmlns:a16="http://schemas.microsoft.com/office/drawing/2014/main" id="{B740781D-6EAC-B59A-C0AA-E87BBFC8505F}"/>
              </a:ext>
            </a:extLst>
          </p:cNvPr>
          <p:cNvPicPr>
            <a:picLocks noChangeAspect="1"/>
          </p:cNvPicPr>
          <p:nvPr/>
        </p:nvPicPr>
        <p:blipFill>
          <a:blip r:embed="rId9"/>
          <a:stretch>
            <a:fillRect/>
          </a:stretch>
        </p:blipFill>
        <p:spPr>
          <a:xfrm>
            <a:off x="4008112" y="1351487"/>
            <a:ext cx="3898274" cy="2644369"/>
          </a:xfrm>
          <a:prstGeom prst="rect">
            <a:avLst/>
          </a:prstGeom>
          <a:effectLst>
            <a:glow rad="38100">
              <a:schemeClr val="tx1"/>
            </a:glow>
          </a:effectLst>
        </p:spPr>
      </p:pic>
      <p:graphicFrame>
        <p:nvGraphicFramePr>
          <p:cNvPr id="9" name="Diagram 8">
            <a:extLst>
              <a:ext uri="{FF2B5EF4-FFF2-40B4-BE49-F238E27FC236}">
                <a16:creationId xmlns:a16="http://schemas.microsoft.com/office/drawing/2014/main" id="{677F97D1-5906-6B8C-B8C4-09C509AC9A5C}"/>
              </a:ext>
            </a:extLst>
          </p:cNvPr>
          <p:cNvGraphicFramePr/>
          <p:nvPr>
            <p:extLst>
              <p:ext uri="{D42A27DB-BD31-4B8C-83A1-F6EECF244321}">
                <p14:modId xmlns:p14="http://schemas.microsoft.com/office/powerpoint/2010/main" val="451912935"/>
              </p:ext>
            </p:extLst>
          </p:nvPr>
        </p:nvGraphicFramePr>
        <p:xfrm>
          <a:off x="4062130" y="4196426"/>
          <a:ext cx="3844256" cy="193614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6674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60000"/>
            <a:lumOff val="40000"/>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99195" y="190850"/>
            <a:ext cx="8197461" cy="816165"/>
          </a:xfrm>
        </p:spPr>
        <p:txBody>
          <a:bodyPr>
            <a:noAutofit/>
          </a:bodyPr>
          <a:lstStyle/>
          <a:p>
            <a:pPr algn="l"/>
            <a:r>
              <a:rPr lang="en-IN" sz="1800" b="1" i="0" dirty="0">
                <a:effectLst/>
                <a:latin typeface="Söhne"/>
              </a:rPr>
              <a:t>Task7: </a:t>
            </a:r>
            <a:r>
              <a:rPr lang="en-IN" sz="1800" b="0" i="0" dirty="0">
                <a:effectLst/>
                <a:latin typeface="Söhne"/>
              </a:rPr>
              <a:t>How are popularities of movies related with the movie budgets? Are they </a:t>
            </a:r>
            <a:br>
              <a:rPr lang="en-IN" sz="1800" b="0" i="0" dirty="0">
                <a:effectLst/>
                <a:latin typeface="Söhne"/>
              </a:rPr>
            </a:br>
            <a:r>
              <a:rPr lang="en-IN" sz="1800" b="0" i="0" dirty="0">
                <a:effectLst/>
                <a:latin typeface="Söhne"/>
              </a:rPr>
              <a:t>correlated or totally uncorrelated with each other? Write the interpretation of </a:t>
            </a:r>
            <a:br>
              <a:rPr lang="en-IN" sz="1800" b="0" i="0" dirty="0">
                <a:effectLst/>
                <a:latin typeface="Söhne"/>
              </a:rPr>
            </a:br>
            <a:r>
              <a:rPr lang="en-IN" sz="1800" b="0" i="0" dirty="0">
                <a:effectLst/>
                <a:latin typeface="Söhne"/>
              </a:rPr>
              <a:t>your analysis.</a:t>
            </a:r>
          </a:p>
        </p:txBody>
      </p:sp>
      <p:cxnSp>
        <p:nvCxnSpPr>
          <p:cNvPr id="20" name="Straight Connector 19">
            <a:extLst>
              <a:ext uri="{FF2B5EF4-FFF2-40B4-BE49-F238E27FC236}">
                <a16:creationId xmlns:a16="http://schemas.microsoft.com/office/drawing/2014/main" id="{8E81CCDA-99C2-CE55-B999-40D8D0861980}"/>
              </a:ext>
            </a:extLst>
          </p:cNvPr>
          <p:cNvCxnSpPr>
            <a:cxnSpLocks/>
          </p:cNvCxnSpPr>
          <p:nvPr/>
        </p:nvCxnSpPr>
        <p:spPr>
          <a:xfrm>
            <a:off x="202080" y="1117338"/>
            <a:ext cx="7704306"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aphicFrame>
        <p:nvGraphicFramePr>
          <p:cNvPr id="31" name="Diagram 30">
            <a:extLst>
              <a:ext uri="{FF2B5EF4-FFF2-40B4-BE49-F238E27FC236}">
                <a16:creationId xmlns:a16="http://schemas.microsoft.com/office/drawing/2014/main" id="{55201272-4AB7-F9D4-5C8F-E16BE4D1ABF5}"/>
              </a:ext>
            </a:extLst>
          </p:cNvPr>
          <p:cNvGraphicFramePr/>
          <p:nvPr>
            <p:extLst>
              <p:ext uri="{D42A27DB-BD31-4B8C-83A1-F6EECF244321}">
                <p14:modId xmlns:p14="http://schemas.microsoft.com/office/powerpoint/2010/main" val="3928711137"/>
              </p:ext>
            </p:extLst>
          </p:nvPr>
        </p:nvGraphicFramePr>
        <p:xfrm>
          <a:off x="622403" y="5440283"/>
          <a:ext cx="6545884" cy="1445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Placeholder 6">
            <a:extLst>
              <a:ext uri="{FF2B5EF4-FFF2-40B4-BE49-F238E27FC236}">
                <a16:creationId xmlns:a16="http://schemas.microsoft.com/office/drawing/2014/main" id="{A7EFB9BF-5249-5176-8E87-C5103506960B}"/>
              </a:ext>
            </a:extLst>
          </p:cNvPr>
          <p:cNvPicPr>
            <a:picLocks noGrp="1" noChangeAspect="1"/>
          </p:cNvPicPr>
          <p:nvPr>
            <p:ph type="pic" sz="quarter" idx="13"/>
          </p:nvPr>
        </p:nvPicPr>
        <p:blipFill>
          <a:blip r:embed="rId7"/>
          <a:srcRect l="34025" r="34025"/>
          <a:stretch/>
        </p:blipFill>
        <p:spPr/>
      </p:pic>
      <p:pic>
        <p:nvPicPr>
          <p:cNvPr id="12" name="Picture 11">
            <a:extLst>
              <a:ext uri="{FF2B5EF4-FFF2-40B4-BE49-F238E27FC236}">
                <a16:creationId xmlns:a16="http://schemas.microsoft.com/office/drawing/2014/main" id="{143D485C-3288-F3F5-7A67-8089E9450297}"/>
              </a:ext>
            </a:extLst>
          </p:cNvPr>
          <p:cNvPicPr>
            <a:picLocks noChangeAspect="1"/>
          </p:cNvPicPr>
          <p:nvPr/>
        </p:nvPicPr>
        <p:blipFill>
          <a:blip r:embed="rId8"/>
          <a:stretch>
            <a:fillRect/>
          </a:stretch>
        </p:blipFill>
        <p:spPr>
          <a:xfrm>
            <a:off x="1230780" y="1209424"/>
            <a:ext cx="5067739" cy="4138019"/>
          </a:xfrm>
          <a:prstGeom prst="rect">
            <a:avLst/>
          </a:prstGeom>
          <a:effectLst>
            <a:glow rad="38100">
              <a:schemeClr val="tx1"/>
            </a:glow>
          </a:effectLst>
        </p:spPr>
      </p:pic>
    </p:spTree>
    <p:extLst>
      <p:ext uri="{BB962C8B-B14F-4D97-AF65-F5344CB8AC3E}">
        <p14:creationId xmlns:p14="http://schemas.microsoft.com/office/powerpoint/2010/main" val="90311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60000"/>
            <a:lumOff val="40000"/>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65479" y="521820"/>
            <a:ext cx="8197461" cy="816165"/>
          </a:xfrm>
        </p:spPr>
        <p:txBody>
          <a:bodyPr>
            <a:noAutofit/>
          </a:bodyPr>
          <a:lstStyle/>
          <a:p>
            <a:pPr algn="l"/>
            <a:r>
              <a:rPr lang="en-US" sz="1800" b="1" i="0" dirty="0">
                <a:effectLst/>
                <a:latin typeface="Söhne"/>
              </a:rPr>
              <a:t>Task 8: </a:t>
            </a:r>
            <a:r>
              <a:rPr lang="en-US" sz="1800" b="0" i="0" dirty="0">
                <a:effectLst/>
                <a:latin typeface="Söhne"/>
              </a:rPr>
              <a:t>Identify and display the names of all production companies along with the number of times they appear in the dataset.</a:t>
            </a:r>
          </a:p>
        </p:txBody>
      </p:sp>
      <p:cxnSp>
        <p:nvCxnSpPr>
          <p:cNvPr id="20" name="Straight Connector 19">
            <a:extLst>
              <a:ext uri="{FF2B5EF4-FFF2-40B4-BE49-F238E27FC236}">
                <a16:creationId xmlns:a16="http://schemas.microsoft.com/office/drawing/2014/main" id="{8E81CCDA-99C2-CE55-B999-40D8D0861980}"/>
              </a:ext>
            </a:extLst>
          </p:cNvPr>
          <p:cNvCxnSpPr>
            <a:cxnSpLocks/>
          </p:cNvCxnSpPr>
          <p:nvPr/>
        </p:nvCxnSpPr>
        <p:spPr>
          <a:xfrm>
            <a:off x="202080" y="1117338"/>
            <a:ext cx="7704306"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4" name="Picture 3">
            <a:extLst>
              <a:ext uri="{FF2B5EF4-FFF2-40B4-BE49-F238E27FC236}">
                <a16:creationId xmlns:a16="http://schemas.microsoft.com/office/drawing/2014/main" id="{801BBB19-251B-AE3F-C154-454F80E06863}"/>
              </a:ext>
            </a:extLst>
          </p:cNvPr>
          <p:cNvPicPr>
            <a:picLocks noChangeAspect="1"/>
          </p:cNvPicPr>
          <p:nvPr/>
        </p:nvPicPr>
        <p:blipFill>
          <a:blip r:embed="rId2"/>
          <a:stretch>
            <a:fillRect/>
          </a:stretch>
        </p:blipFill>
        <p:spPr>
          <a:xfrm>
            <a:off x="251007" y="1337984"/>
            <a:ext cx="3820823" cy="3024465"/>
          </a:xfrm>
          <a:prstGeom prst="rect">
            <a:avLst/>
          </a:prstGeom>
          <a:effectLst>
            <a:glow rad="38100">
              <a:schemeClr val="tx1"/>
            </a:glow>
          </a:effectLst>
        </p:spPr>
      </p:pic>
      <p:graphicFrame>
        <p:nvGraphicFramePr>
          <p:cNvPr id="6" name="Diagram 5">
            <a:extLst>
              <a:ext uri="{FF2B5EF4-FFF2-40B4-BE49-F238E27FC236}">
                <a16:creationId xmlns:a16="http://schemas.microsoft.com/office/drawing/2014/main" id="{D79AA0A8-4186-CE95-7766-A100E8DB5228}"/>
              </a:ext>
            </a:extLst>
          </p:cNvPr>
          <p:cNvGraphicFramePr/>
          <p:nvPr>
            <p:extLst>
              <p:ext uri="{D42A27DB-BD31-4B8C-83A1-F6EECF244321}">
                <p14:modId xmlns:p14="http://schemas.microsoft.com/office/powerpoint/2010/main" val="2677273167"/>
              </p:ext>
            </p:extLst>
          </p:nvPr>
        </p:nvGraphicFramePr>
        <p:xfrm>
          <a:off x="874733" y="4717600"/>
          <a:ext cx="6545884" cy="1445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Picture Placeholder 21">
            <a:extLst>
              <a:ext uri="{FF2B5EF4-FFF2-40B4-BE49-F238E27FC236}">
                <a16:creationId xmlns:a16="http://schemas.microsoft.com/office/drawing/2014/main" id="{8796F3E2-8D18-10E4-E83B-CD5A40BDF35C}"/>
              </a:ext>
            </a:extLst>
          </p:cNvPr>
          <p:cNvSpPr>
            <a:spLocks noGrp="1"/>
          </p:cNvSpPr>
          <p:nvPr>
            <p:ph type="pic" sz="quarter" idx="13"/>
          </p:nvPr>
        </p:nvSpPr>
        <p:spPr/>
        <p:txBody>
          <a:bodyPr/>
          <a:lstStyle/>
          <a:p>
            <a:endParaRPr lang="en-IN"/>
          </a:p>
        </p:txBody>
      </p:sp>
      <p:pic>
        <p:nvPicPr>
          <p:cNvPr id="23" name="Picture Placeholder 17">
            <a:extLst>
              <a:ext uri="{FF2B5EF4-FFF2-40B4-BE49-F238E27FC236}">
                <a16:creationId xmlns:a16="http://schemas.microsoft.com/office/drawing/2014/main" id="{2BDAA373-25E6-52D6-D283-285B468B2A0B}"/>
              </a:ext>
            </a:extLst>
          </p:cNvPr>
          <p:cNvPicPr>
            <a:picLocks noChangeAspect="1"/>
          </p:cNvPicPr>
          <p:nvPr/>
        </p:nvPicPr>
        <p:blipFill>
          <a:blip r:embed="rId8"/>
          <a:srcRect l="21597" r="21597"/>
          <a:stretch/>
        </p:blipFill>
        <p:spPr>
          <a:xfrm>
            <a:off x="8039100" y="0"/>
            <a:ext cx="4152900" cy="6858000"/>
          </a:xfrm>
          <a:prstGeom prst="rect">
            <a:avLst/>
          </a:prstGeom>
          <a:solidFill>
            <a:schemeClr val="accent1"/>
          </a:solidFill>
        </p:spPr>
      </p:pic>
    </p:spTree>
    <p:extLst>
      <p:ext uri="{BB962C8B-B14F-4D97-AF65-F5344CB8AC3E}">
        <p14:creationId xmlns:p14="http://schemas.microsoft.com/office/powerpoint/2010/main" val="329823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60000"/>
            <a:lumOff val="40000"/>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202080" y="221222"/>
            <a:ext cx="7906386" cy="906398"/>
          </a:xfrm>
        </p:spPr>
        <p:txBody>
          <a:bodyPr>
            <a:noAutofit/>
          </a:bodyPr>
          <a:lstStyle/>
          <a:p>
            <a:pPr algn="l"/>
            <a:r>
              <a:rPr lang="en-US" sz="2000" b="1" i="0" dirty="0">
                <a:effectLst/>
                <a:latin typeface="Söhne"/>
              </a:rPr>
              <a:t>Task 9: </a:t>
            </a:r>
            <a:r>
              <a:rPr lang="en-US" sz="2000" b="0" i="0" dirty="0">
                <a:effectLst/>
                <a:latin typeface="Söhne"/>
              </a:rPr>
              <a:t>Display the names of the top 25 production companies based on the number of movies they have produced in descending order of the number of movies produced.</a:t>
            </a:r>
            <a:endParaRPr lang="en-IN" sz="2000" b="0" i="0" dirty="0">
              <a:effectLst/>
              <a:latin typeface="Söhne"/>
            </a:endParaRPr>
          </a:p>
        </p:txBody>
      </p:sp>
      <p:cxnSp>
        <p:nvCxnSpPr>
          <p:cNvPr id="20" name="Straight Connector 19">
            <a:extLst>
              <a:ext uri="{FF2B5EF4-FFF2-40B4-BE49-F238E27FC236}">
                <a16:creationId xmlns:a16="http://schemas.microsoft.com/office/drawing/2014/main" id="{8E81CCDA-99C2-CE55-B999-40D8D0861980}"/>
              </a:ext>
            </a:extLst>
          </p:cNvPr>
          <p:cNvCxnSpPr>
            <a:cxnSpLocks/>
          </p:cNvCxnSpPr>
          <p:nvPr/>
        </p:nvCxnSpPr>
        <p:spPr>
          <a:xfrm>
            <a:off x="202080" y="1117338"/>
            <a:ext cx="7704306"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aphicFrame>
        <p:nvGraphicFramePr>
          <p:cNvPr id="3" name="Diagram 2">
            <a:extLst>
              <a:ext uri="{FF2B5EF4-FFF2-40B4-BE49-F238E27FC236}">
                <a16:creationId xmlns:a16="http://schemas.microsoft.com/office/drawing/2014/main" id="{7D5BE451-5868-077C-BA8D-51E88ECBACF4}"/>
              </a:ext>
            </a:extLst>
          </p:cNvPr>
          <p:cNvGraphicFramePr/>
          <p:nvPr>
            <p:extLst>
              <p:ext uri="{D42A27DB-BD31-4B8C-83A1-F6EECF244321}">
                <p14:modId xmlns:p14="http://schemas.microsoft.com/office/powerpoint/2010/main" val="1951674813"/>
              </p:ext>
            </p:extLst>
          </p:nvPr>
        </p:nvGraphicFramePr>
        <p:xfrm>
          <a:off x="882331" y="5419660"/>
          <a:ext cx="5775644" cy="13486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B805D94A-ED45-A3DF-328C-F7405230BDC3}"/>
              </a:ext>
            </a:extLst>
          </p:cNvPr>
          <p:cNvPicPr>
            <a:picLocks noChangeAspect="1"/>
          </p:cNvPicPr>
          <p:nvPr/>
        </p:nvPicPr>
        <p:blipFill>
          <a:blip r:embed="rId7"/>
          <a:stretch>
            <a:fillRect/>
          </a:stretch>
        </p:blipFill>
        <p:spPr>
          <a:xfrm>
            <a:off x="2024543" y="1495020"/>
            <a:ext cx="3635055" cy="3924640"/>
          </a:xfrm>
          <a:prstGeom prst="rect">
            <a:avLst/>
          </a:prstGeom>
          <a:effectLst>
            <a:glow rad="38100">
              <a:schemeClr val="tx1"/>
            </a:glow>
          </a:effectLst>
        </p:spPr>
      </p:pic>
      <p:pic>
        <p:nvPicPr>
          <p:cNvPr id="7" name="Picture Placeholder 39">
            <a:extLst>
              <a:ext uri="{FF2B5EF4-FFF2-40B4-BE49-F238E27FC236}">
                <a16:creationId xmlns:a16="http://schemas.microsoft.com/office/drawing/2014/main" id="{B92ED4AF-234A-3ED3-7BE9-3C4C62538FF8}"/>
              </a:ext>
            </a:extLst>
          </p:cNvPr>
          <p:cNvPicPr>
            <a:picLocks noChangeAspect="1"/>
          </p:cNvPicPr>
          <p:nvPr/>
        </p:nvPicPr>
        <p:blipFill>
          <a:blip r:embed="rId8"/>
          <a:srcRect l="22700" r="22700"/>
          <a:stretch>
            <a:fillRect/>
          </a:stretch>
        </p:blipFill>
        <p:spPr>
          <a:xfrm>
            <a:off x="8296275" y="0"/>
            <a:ext cx="3895725" cy="6858000"/>
          </a:xfrm>
          <a:prstGeom prst="rect">
            <a:avLst/>
          </a:prstGeom>
          <a:solidFill>
            <a:schemeClr val="accent1"/>
          </a:solidFill>
          <a:effectLst>
            <a:glow rad="25400">
              <a:schemeClr val="tx1"/>
            </a:glow>
          </a:effectLst>
        </p:spPr>
      </p:pic>
      <p:pic>
        <p:nvPicPr>
          <p:cNvPr id="11" name="Picture Placeholder 39">
            <a:extLst>
              <a:ext uri="{FF2B5EF4-FFF2-40B4-BE49-F238E27FC236}">
                <a16:creationId xmlns:a16="http://schemas.microsoft.com/office/drawing/2014/main" id="{4AC892D5-FD27-7E4A-62BD-638447768BE0}"/>
              </a:ext>
            </a:extLst>
          </p:cNvPr>
          <p:cNvPicPr>
            <a:picLocks noGrp="1" noChangeAspect="1"/>
          </p:cNvPicPr>
          <p:nvPr>
            <p:ph type="pic" sz="quarter" idx="13"/>
          </p:nvPr>
        </p:nvPicPr>
        <p:blipFill>
          <a:blip r:embed="rId8"/>
          <a:srcRect l="22700" r="22700"/>
          <a:stretch>
            <a:fillRect/>
          </a:stretch>
        </p:blipFill>
        <p:spPr>
          <a:xfrm>
            <a:off x="8296275" y="0"/>
            <a:ext cx="3895725" cy="6858000"/>
          </a:xfrm>
          <a:prstGeom prst="rect">
            <a:avLst/>
          </a:prstGeom>
          <a:effectLst>
            <a:glow rad="25400">
              <a:schemeClr val="tx1"/>
            </a:glow>
          </a:effectLst>
        </p:spPr>
      </p:pic>
    </p:spTree>
    <p:extLst>
      <p:ext uri="{BB962C8B-B14F-4D97-AF65-F5344CB8AC3E}">
        <p14:creationId xmlns:p14="http://schemas.microsoft.com/office/powerpoint/2010/main" val="159698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60000"/>
            <a:lumOff val="40000"/>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202081" y="91199"/>
            <a:ext cx="7837020" cy="1095951"/>
          </a:xfrm>
        </p:spPr>
        <p:txBody>
          <a:bodyPr>
            <a:noAutofit/>
          </a:bodyPr>
          <a:lstStyle/>
          <a:p>
            <a:pPr algn="l"/>
            <a:r>
              <a:rPr lang="en-US" sz="1800" b="1" i="0" dirty="0">
                <a:effectLst/>
                <a:latin typeface="Söhne"/>
              </a:rPr>
              <a:t>Task 10: </a:t>
            </a:r>
            <a:r>
              <a:rPr lang="en-US" sz="1800" b="0" i="0" dirty="0">
                <a:effectLst/>
                <a:latin typeface="Söhne"/>
              </a:rPr>
              <a:t>Sort the data in descending order based on revenue and filter the top 500 movies. Find the measures of central tendency for the following columns using the filtered data:1. budget 2.revenue 3.runtime .Perform outlier analysis for the above three columns using box plots.</a:t>
            </a:r>
            <a:endParaRPr lang="en-IN" sz="1800" b="0" i="0" dirty="0">
              <a:effectLst/>
              <a:latin typeface="Söhne"/>
            </a:endParaRPr>
          </a:p>
        </p:txBody>
      </p:sp>
      <p:cxnSp>
        <p:nvCxnSpPr>
          <p:cNvPr id="20" name="Straight Connector 19">
            <a:extLst>
              <a:ext uri="{FF2B5EF4-FFF2-40B4-BE49-F238E27FC236}">
                <a16:creationId xmlns:a16="http://schemas.microsoft.com/office/drawing/2014/main" id="{8E81CCDA-99C2-CE55-B999-40D8D0861980}"/>
              </a:ext>
            </a:extLst>
          </p:cNvPr>
          <p:cNvCxnSpPr>
            <a:cxnSpLocks/>
          </p:cNvCxnSpPr>
          <p:nvPr/>
        </p:nvCxnSpPr>
        <p:spPr>
          <a:xfrm>
            <a:off x="202080" y="1117338"/>
            <a:ext cx="7704306"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8" name="Picture Placeholder 7">
            <a:extLst>
              <a:ext uri="{FF2B5EF4-FFF2-40B4-BE49-F238E27FC236}">
                <a16:creationId xmlns:a16="http://schemas.microsoft.com/office/drawing/2014/main" id="{D05060C5-9190-C1E6-8905-5EB815DA9BE8}"/>
              </a:ext>
            </a:extLst>
          </p:cNvPr>
          <p:cNvPicPr>
            <a:picLocks noGrp="1" noChangeAspect="1"/>
          </p:cNvPicPr>
          <p:nvPr>
            <p:ph type="pic" sz="quarter" idx="13"/>
          </p:nvPr>
        </p:nvPicPr>
        <p:blipFill>
          <a:blip r:embed="rId2"/>
          <a:srcRect l="22901" r="22901"/>
          <a:stretch/>
        </p:blipFill>
        <p:spPr>
          <a:xfrm>
            <a:off x="8209662" y="0"/>
            <a:ext cx="3982338" cy="6858000"/>
          </a:xfrm>
          <a:prstGeom prst="rect">
            <a:avLst/>
          </a:prstGeom>
        </p:spPr>
      </p:pic>
      <p:pic>
        <p:nvPicPr>
          <p:cNvPr id="5" name="Picture 4">
            <a:extLst>
              <a:ext uri="{FF2B5EF4-FFF2-40B4-BE49-F238E27FC236}">
                <a16:creationId xmlns:a16="http://schemas.microsoft.com/office/drawing/2014/main" id="{6F9DAA07-096D-0548-C34B-591D317DD409}"/>
              </a:ext>
            </a:extLst>
          </p:cNvPr>
          <p:cNvPicPr>
            <a:picLocks noChangeAspect="1"/>
          </p:cNvPicPr>
          <p:nvPr/>
        </p:nvPicPr>
        <p:blipFill>
          <a:blip r:embed="rId3"/>
          <a:stretch>
            <a:fillRect/>
          </a:stretch>
        </p:blipFill>
        <p:spPr>
          <a:xfrm>
            <a:off x="202081" y="1365754"/>
            <a:ext cx="3780259" cy="2835194"/>
          </a:xfrm>
          <a:prstGeom prst="rect">
            <a:avLst/>
          </a:prstGeom>
          <a:effectLst>
            <a:glow rad="25400">
              <a:schemeClr val="tx1"/>
            </a:glow>
          </a:effectLst>
        </p:spPr>
      </p:pic>
      <p:grpSp>
        <p:nvGrpSpPr>
          <p:cNvPr id="7" name="Group 6">
            <a:extLst>
              <a:ext uri="{FF2B5EF4-FFF2-40B4-BE49-F238E27FC236}">
                <a16:creationId xmlns:a16="http://schemas.microsoft.com/office/drawing/2014/main" id="{ED9F6C5A-A674-5439-DCCA-8C1E5D02ADE2}"/>
              </a:ext>
            </a:extLst>
          </p:cNvPr>
          <p:cNvGrpSpPr/>
          <p:nvPr/>
        </p:nvGrpSpPr>
        <p:grpSpPr>
          <a:xfrm>
            <a:off x="4440498" y="1417575"/>
            <a:ext cx="3231215" cy="595877"/>
            <a:chOff x="0" y="79684"/>
            <a:chExt cx="4062130" cy="595877"/>
          </a:xfrm>
        </p:grpSpPr>
        <p:sp>
          <p:nvSpPr>
            <p:cNvPr id="9" name="Rectangle: Rounded Corners 8">
              <a:extLst>
                <a:ext uri="{FF2B5EF4-FFF2-40B4-BE49-F238E27FC236}">
                  <a16:creationId xmlns:a16="http://schemas.microsoft.com/office/drawing/2014/main" id="{E9DE32DD-F0F6-F001-00E8-ECEF1D054A33}"/>
                </a:ext>
              </a:extLst>
            </p:cNvPr>
            <p:cNvSpPr/>
            <p:nvPr/>
          </p:nvSpPr>
          <p:spPr>
            <a:xfrm>
              <a:off x="0" y="79684"/>
              <a:ext cx="4062130" cy="595877"/>
            </a:xfrm>
            <a:prstGeom prst="roundRect">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rad="38100">
                <a:schemeClr val="tx1"/>
              </a:glow>
            </a:effectLst>
          </p:spPr>
          <p:style>
            <a:lnRef idx="2">
              <a:scrgbClr r="0" g="0" b="0"/>
            </a:lnRef>
            <a:fillRef idx="1">
              <a:scrgbClr r="0" g="0" b="0"/>
            </a:fillRef>
            <a:effectRef idx="0">
              <a:scrgbClr r="0" g="0" b="0"/>
            </a:effectRef>
            <a:fontRef idx="minor">
              <a:schemeClr val="lt1"/>
            </a:fontRef>
          </p:style>
          <p:txBody>
            <a:bodyPr/>
            <a:lstStyle/>
            <a:p>
              <a:endParaRPr lang="en-IN"/>
            </a:p>
          </p:txBody>
        </p:sp>
        <p:sp>
          <p:nvSpPr>
            <p:cNvPr id="10" name="Rectangle: Rounded Corners 4">
              <a:extLst>
                <a:ext uri="{FF2B5EF4-FFF2-40B4-BE49-F238E27FC236}">
                  <a16:creationId xmlns:a16="http://schemas.microsoft.com/office/drawing/2014/main" id="{FF39AC51-8874-6363-F33E-2CFC81F17496}"/>
                </a:ext>
              </a:extLst>
            </p:cNvPr>
            <p:cNvSpPr txBox="1"/>
            <p:nvPr/>
          </p:nvSpPr>
          <p:spPr>
            <a:xfrm>
              <a:off x="29088" y="108772"/>
              <a:ext cx="4003954" cy="5377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dirty="0">
                  <a:solidFill>
                    <a:schemeClr val="tx1"/>
                  </a:solidFill>
                  <a:latin typeface="Söhne"/>
                </a:rPr>
                <a:t>T</a:t>
              </a:r>
              <a:r>
                <a:rPr lang="en-US" b="0" i="0" dirty="0">
                  <a:solidFill>
                    <a:schemeClr val="tx1"/>
                  </a:solidFill>
                  <a:effectLst/>
                  <a:latin typeface="Söhne"/>
                </a:rPr>
                <a:t>he Top 500 movies</a:t>
              </a:r>
              <a:endParaRPr lang="en-IN" kern="1200" dirty="0">
                <a:solidFill>
                  <a:schemeClr val="tx1"/>
                </a:solidFill>
                <a:latin typeface="Söhne"/>
              </a:endParaRPr>
            </a:p>
          </p:txBody>
        </p:sp>
      </p:grpSp>
      <p:pic>
        <p:nvPicPr>
          <p:cNvPr id="12" name="Picture 11">
            <a:extLst>
              <a:ext uri="{FF2B5EF4-FFF2-40B4-BE49-F238E27FC236}">
                <a16:creationId xmlns:a16="http://schemas.microsoft.com/office/drawing/2014/main" id="{A477D669-3F20-73F6-E4C5-CD2F1E1AFF16}"/>
              </a:ext>
            </a:extLst>
          </p:cNvPr>
          <p:cNvPicPr>
            <a:picLocks noChangeAspect="1"/>
          </p:cNvPicPr>
          <p:nvPr/>
        </p:nvPicPr>
        <p:blipFill>
          <a:blip r:embed="rId4"/>
          <a:stretch>
            <a:fillRect/>
          </a:stretch>
        </p:blipFill>
        <p:spPr>
          <a:xfrm>
            <a:off x="202080" y="4453583"/>
            <a:ext cx="2270957" cy="1333616"/>
          </a:xfrm>
          <a:prstGeom prst="rect">
            <a:avLst/>
          </a:prstGeom>
          <a:effectLst>
            <a:glow rad="38100">
              <a:schemeClr val="tx1"/>
            </a:glow>
          </a:effectLst>
        </p:spPr>
      </p:pic>
      <p:pic>
        <p:nvPicPr>
          <p:cNvPr id="14" name="Picture 13">
            <a:extLst>
              <a:ext uri="{FF2B5EF4-FFF2-40B4-BE49-F238E27FC236}">
                <a16:creationId xmlns:a16="http://schemas.microsoft.com/office/drawing/2014/main" id="{69FE157E-C4CB-ECED-A56C-D1858A193A2A}"/>
              </a:ext>
            </a:extLst>
          </p:cNvPr>
          <p:cNvPicPr>
            <a:picLocks noChangeAspect="1"/>
          </p:cNvPicPr>
          <p:nvPr/>
        </p:nvPicPr>
        <p:blipFill>
          <a:blip r:embed="rId5"/>
          <a:stretch>
            <a:fillRect/>
          </a:stretch>
        </p:blipFill>
        <p:spPr>
          <a:xfrm>
            <a:off x="2563807" y="4453583"/>
            <a:ext cx="2423370" cy="1305479"/>
          </a:xfrm>
          <a:prstGeom prst="rect">
            <a:avLst/>
          </a:prstGeom>
          <a:effectLst>
            <a:glow rad="38100">
              <a:schemeClr val="tx1"/>
            </a:glow>
          </a:effectLst>
        </p:spPr>
      </p:pic>
      <p:pic>
        <p:nvPicPr>
          <p:cNvPr id="16" name="Picture 15">
            <a:extLst>
              <a:ext uri="{FF2B5EF4-FFF2-40B4-BE49-F238E27FC236}">
                <a16:creationId xmlns:a16="http://schemas.microsoft.com/office/drawing/2014/main" id="{CAB48006-7131-FB95-A3B8-A8D1594CB495}"/>
              </a:ext>
            </a:extLst>
          </p:cNvPr>
          <p:cNvPicPr>
            <a:picLocks noChangeAspect="1"/>
          </p:cNvPicPr>
          <p:nvPr/>
        </p:nvPicPr>
        <p:blipFill>
          <a:blip r:embed="rId6"/>
          <a:stretch>
            <a:fillRect/>
          </a:stretch>
        </p:blipFill>
        <p:spPr>
          <a:xfrm>
            <a:off x="5065954" y="4453582"/>
            <a:ext cx="2973148" cy="1305479"/>
          </a:xfrm>
          <a:prstGeom prst="rect">
            <a:avLst/>
          </a:prstGeom>
          <a:effectLst>
            <a:glow rad="38100">
              <a:schemeClr val="tx1"/>
            </a:glow>
          </a:effectLst>
        </p:spPr>
      </p:pic>
      <p:grpSp>
        <p:nvGrpSpPr>
          <p:cNvPr id="17" name="Group 16">
            <a:extLst>
              <a:ext uri="{FF2B5EF4-FFF2-40B4-BE49-F238E27FC236}">
                <a16:creationId xmlns:a16="http://schemas.microsoft.com/office/drawing/2014/main" id="{7C892421-2F28-CE08-6DA9-820C5E12A0AB}"/>
              </a:ext>
            </a:extLst>
          </p:cNvPr>
          <p:cNvGrpSpPr/>
          <p:nvPr/>
        </p:nvGrpSpPr>
        <p:grpSpPr>
          <a:xfrm>
            <a:off x="363798" y="5886451"/>
            <a:ext cx="7542588" cy="880350"/>
            <a:chOff x="0" y="79684"/>
            <a:chExt cx="4062130" cy="595877"/>
          </a:xfrm>
        </p:grpSpPr>
        <p:sp>
          <p:nvSpPr>
            <p:cNvPr id="18" name="Rectangle: Rounded Corners 17">
              <a:extLst>
                <a:ext uri="{FF2B5EF4-FFF2-40B4-BE49-F238E27FC236}">
                  <a16:creationId xmlns:a16="http://schemas.microsoft.com/office/drawing/2014/main" id="{698A306A-0FE4-F4AD-A53A-7B56442E3DA7}"/>
                </a:ext>
              </a:extLst>
            </p:cNvPr>
            <p:cNvSpPr/>
            <p:nvPr/>
          </p:nvSpPr>
          <p:spPr>
            <a:xfrm>
              <a:off x="0" y="79684"/>
              <a:ext cx="4062130" cy="595877"/>
            </a:xfrm>
            <a:prstGeom prst="roundRect">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rad="38100">
                <a:schemeClr val="tx1"/>
              </a:glow>
            </a:effectLst>
          </p:spPr>
          <p:style>
            <a:lnRef idx="2">
              <a:scrgbClr r="0" g="0" b="0"/>
            </a:lnRef>
            <a:fillRef idx="1">
              <a:scrgbClr r="0" g="0" b="0"/>
            </a:fillRef>
            <a:effectRef idx="0">
              <a:scrgbClr r="0" g="0" b="0"/>
            </a:effectRef>
            <a:fontRef idx="minor">
              <a:schemeClr val="lt1"/>
            </a:fontRef>
          </p:style>
          <p:txBody>
            <a:bodyPr/>
            <a:lstStyle/>
            <a:p>
              <a:endParaRPr lang="en-IN"/>
            </a:p>
          </p:txBody>
        </p:sp>
        <p:sp>
          <p:nvSpPr>
            <p:cNvPr id="19" name="Rectangle: Rounded Corners 4">
              <a:extLst>
                <a:ext uri="{FF2B5EF4-FFF2-40B4-BE49-F238E27FC236}">
                  <a16:creationId xmlns:a16="http://schemas.microsoft.com/office/drawing/2014/main" id="{8F45C293-6174-086C-3128-B6E263AE5D91}"/>
                </a:ext>
              </a:extLst>
            </p:cNvPr>
            <p:cNvSpPr txBox="1"/>
            <p:nvPr/>
          </p:nvSpPr>
          <p:spPr>
            <a:xfrm>
              <a:off x="29088" y="108772"/>
              <a:ext cx="4003954" cy="5377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800" b="0" i="0" dirty="0">
                  <a:solidFill>
                    <a:schemeClr val="tx1"/>
                  </a:solidFill>
                  <a:effectLst/>
                  <a:latin typeface="Söhne"/>
                </a:rPr>
                <a:t>measures of central tendency for the following columns using the filtered data:1. budget 2.revenue 3.runtime</a:t>
              </a:r>
              <a:endParaRPr lang="en-IN" kern="1200" dirty="0">
                <a:solidFill>
                  <a:schemeClr val="tx1"/>
                </a:solidFill>
                <a:latin typeface="Söhne"/>
              </a:endParaRPr>
            </a:p>
          </p:txBody>
        </p:sp>
      </p:grpSp>
    </p:spTree>
    <p:extLst>
      <p:ext uri="{BB962C8B-B14F-4D97-AF65-F5344CB8AC3E}">
        <p14:creationId xmlns:p14="http://schemas.microsoft.com/office/powerpoint/2010/main" val="93680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60000"/>
            <a:lumOff val="40000"/>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99195" y="414273"/>
            <a:ext cx="8197461" cy="816165"/>
          </a:xfrm>
        </p:spPr>
        <p:txBody>
          <a:bodyPr>
            <a:noAutofit/>
          </a:bodyPr>
          <a:lstStyle/>
          <a:p>
            <a:pPr algn="l"/>
            <a:r>
              <a:rPr lang="en-IN" sz="2000" b="1" i="0" dirty="0">
                <a:effectLst/>
                <a:latin typeface="Söhne"/>
              </a:rPr>
              <a:t>Task 10.3:</a:t>
            </a:r>
            <a:r>
              <a:rPr lang="en-US" sz="2000" b="0" i="0" dirty="0">
                <a:effectLst/>
                <a:latin typeface="Söhne"/>
              </a:rPr>
              <a:t> Perform outlier analysis for the above three columns using box plots.</a:t>
            </a:r>
            <a:endParaRPr lang="en-IN" sz="2000" b="0" i="0" dirty="0">
              <a:effectLst/>
              <a:latin typeface="Söhne"/>
            </a:endParaRPr>
          </a:p>
        </p:txBody>
      </p:sp>
      <p:cxnSp>
        <p:nvCxnSpPr>
          <p:cNvPr id="20" name="Straight Connector 19">
            <a:extLst>
              <a:ext uri="{FF2B5EF4-FFF2-40B4-BE49-F238E27FC236}">
                <a16:creationId xmlns:a16="http://schemas.microsoft.com/office/drawing/2014/main" id="{8E81CCDA-99C2-CE55-B999-40D8D0861980}"/>
              </a:ext>
            </a:extLst>
          </p:cNvPr>
          <p:cNvCxnSpPr>
            <a:cxnSpLocks/>
          </p:cNvCxnSpPr>
          <p:nvPr/>
        </p:nvCxnSpPr>
        <p:spPr>
          <a:xfrm>
            <a:off x="202080" y="1117338"/>
            <a:ext cx="7704306"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aphicFrame>
        <p:nvGraphicFramePr>
          <p:cNvPr id="3" name="Diagram 2">
            <a:extLst>
              <a:ext uri="{FF2B5EF4-FFF2-40B4-BE49-F238E27FC236}">
                <a16:creationId xmlns:a16="http://schemas.microsoft.com/office/drawing/2014/main" id="{7D5BE451-5868-077C-BA8D-51E88ECBACF4}"/>
              </a:ext>
            </a:extLst>
          </p:cNvPr>
          <p:cNvGraphicFramePr/>
          <p:nvPr>
            <p:extLst>
              <p:ext uri="{D42A27DB-BD31-4B8C-83A1-F6EECF244321}">
                <p14:modId xmlns:p14="http://schemas.microsoft.com/office/powerpoint/2010/main" val="1726850844"/>
              </p:ext>
            </p:extLst>
          </p:nvPr>
        </p:nvGraphicFramePr>
        <p:xfrm>
          <a:off x="622403" y="5440283"/>
          <a:ext cx="6289385" cy="816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Placeholder 11">
            <a:extLst>
              <a:ext uri="{FF2B5EF4-FFF2-40B4-BE49-F238E27FC236}">
                <a16:creationId xmlns:a16="http://schemas.microsoft.com/office/drawing/2014/main" id="{AFE330B8-6D8C-728C-3DD6-4217E03C49A5}"/>
              </a:ext>
            </a:extLst>
          </p:cNvPr>
          <p:cNvPicPr>
            <a:picLocks noGrp="1" noChangeAspect="1"/>
          </p:cNvPicPr>
          <p:nvPr>
            <p:ph type="pic" sz="quarter" idx="13"/>
          </p:nvPr>
        </p:nvPicPr>
        <p:blipFill>
          <a:blip r:embed="rId7"/>
          <a:srcRect l="19631" r="19631"/>
          <a:stretch>
            <a:fillRect/>
          </a:stretch>
        </p:blipFill>
        <p:spPr>
          <a:effectLst>
            <a:glow rad="38100">
              <a:schemeClr val="tx1"/>
            </a:glow>
          </a:effectLst>
        </p:spPr>
      </p:pic>
      <p:pic>
        <p:nvPicPr>
          <p:cNvPr id="7" name="Picture 6">
            <a:extLst>
              <a:ext uri="{FF2B5EF4-FFF2-40B4-BE49-F238E27FC236}">
                <a16:creationId xmlns:a16="http://schemas.microsoft.com/office/drawing/2014/main" id="{7103CB6B-7469-6F73-B3FF-8A8D2FAF05D5}"/>
              </a:ext>
            </a:extLst>
          </p:cNvPr>
          <p:cNvPicPr>
            <a:picLocks noChangeAspect="1"/>
          </p:cNvPicPr>
          <p:nvPr/>
        </p:nvPicPr>
        <p:blipFill>
          <a:blip r:embed="rId8"/>
          <a:stretch>
            <a:fillRect/>
          </a:stretch>
        </p:blipFill>
        <p:spPr>
          <a:xfrm>
            <a:off x="952276" y="1230438"/>
            <a:ext cx="5048474" cy="4122950"/>
          </a:xfrm>
          <a:prstGeom prst="rect">
            <a:avLst/>
          </a:prstGeom>
          <a:effectLst>
            <a:glow rad="25400">
              <a:schemeClr val="tx1"/>
            </a:glow>
          </a:effectLst>
        </p:spPr>
      </p:pic>
    </p:spTree>
    <p:extLst>
      <p:ext uri="{BB962C8B-B14F-4D97-AF65-F5344CB8AC3E}">
        <p14:creationId xmlns:p14="http://schemas.microsoft.com/office/powerpoint/2010/main" val="345949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5592990" y="1210298"/>
            <a:ext cx="4959821" cy="1162762"/>
          </a:xfrm>
        </p:spPr>
        <p:txBody>
          <a:bodyPr/>
          <a:lstStyle/>
          <a:p>
            <a:r>
              <a:rPr lang="en-US" altLang="zh-CN" dirty="0">
                <a:latin typeface="Sohn"/>
              </a:rPr>
              <a:t>Conclusion</a:t>
            </a:r>
            <a:br>
              <a:rPr lang="en-US" dirty="0">
                <a:latin typeface="Sohn"/>
              </a:rPr>
            </a:br>
            <a:endParaRPr lang="en-US" dirty="0">
              <a:latin typeface="Sohn"/>
            </a:endParaRPr>
          </a:p>
        </p:txBody>
      </p:sp>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a:xfrm>
            <a:off x="5324476" y="2097741"/>
            <a:ext cx="5867400" cy="3379693"/>
          </a:xfrm>
        </p:spPr>
        <p:txBody>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i="0" u="none" strike="noStrike" cap="none" normalizeH="0" baseline="0" dirty="0">
                <a:ln>
                  <a:noFill/>
                </a:ln>
                <a:effectLst/>
                <a:latin typeface="Söhne"/>
              </a:rPr>
              <a:t>This project shows how using data analysis can help the movie industry.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1800" i="0" u="none" strike="noStrike" cap="none" normalizeH="0" baseline="0" dirty="0">
              <a:ln>
                <a:noFill/>
              </a:ln>
              <a:effectLst/>
              <a:latin typeface="Söhne"/>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i="0" u="none" strike="noStrike" cap="none" normalizeH="0" baseline="0" dirty="0">
                <a:ln>
                  <a:noFill/>
                </a:ln>
                <a:effectLst/>
                <a:latin typeface="Söhne"/>
              </a:rPr>
              <a:t>By looking at data closely, Movie</a:t>
            </a:r>
            <a:r>
              <a:rPr lang="en-US" b="0" i="0" dirty="0">
                <a:effectLst/>
                <a:latin typeface="Söhne"/>
              </a:rPr>
              <a:t>-makers should consider following aspects to gain profitability: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lang="en-US" sz="2000" b="0" i="0" dirty="0">
              <a:effectLst/>
              <a:latin typeface="Söhne"/>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b="1" dirty="0">
                <a:latin typeface="Söhne"/>
              </a:rPr>
              <a:t>Targeting </a:t>
            </a:r>
            <a:r>
              <a:rPr lang="en-US" b="1" i="0" dirty="0">
                <a:effectLst/>
                <a:latin typeface="Söhne"/>
              </a:rPr>
              <a:t>Genre selection, budget allocation and revenue potential when planning their projects.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b="1" i="0" dirty="0">
                <a:effectLst/>
                <a:latin typeface="Söhne"/>
              </a:rPr>
              <a:t>Learning from top-performing movies.</a:t>
            </a:r>
            <a:endParaRPr lang="en-US" b="1" dirty="0">
              <a:latin typeface="Söhne"/>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b="1" dirty="0">
                <a:latin typeface="Söhne"/>
              </a:rPr>
              <a:t>C</a:t>
            </a:r>
            <a:r>
              <a:rPr lang="en-US" b="1" i="0" dirty="0">
                <a:effectLst/>
                <a:latin typeface="Söhne"/>
              </a:rPr>
              <a:t>ollaborating with established production companies.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b="1" dirty="0">
                <a:latin typeface="Söhne"/>
              </a:rPr>
              <a:t>C</a:t>
            </a:r>
            <a:r>
              <a:rPr lang="en-US" b="1" i="0" dirty="0">
                <a:effectLst/>
                <a:latin typeface="Söhne"/>
              </a:rPr>
              <a:t>areful management of budget and revenue.</a:t>
            </a:r>
            <a:endParaRPr lang="en-US" b="1" dirty="0"/>
          </a:p>
        </p:txBody>
      </p:sp>
      <p:pic>
        <p:nvPicPr>
          <p:cNvPr id="7" name="Picture Placeholder 6">
            <a:extLst>
              <a:ext uri="{FF2B5EF4-FFF2-40B4-BE49-F238E27FC236}">
                <a16:creationId xmlns:a16="http://schemas.microsoft.com/office/drawing/2014/main" id="{80C0E3E7-3237-C278-2C22-523BE435C2EA}"/>
              </a:ext>
            </a:extLst>
          </p:cNvPr>
          <p:cNvPicPr>
            <a:picLocks noGrp="1" noChangeAspect="1"/>
          </p:cNvPicPr>
          <p:nvPr>
            <p:ph type="pic" sz="quarter" idx="13"/>
          </p:nvPr>
        </p:nvPicPr>
        <p:blipFill>
          <a:blip r:embed="rId2"/>
          <a:srcRect l="13275" r="13275"/>
          <a:stretch/>
        </p:blipFill>
        <p:spPr>
          <a:xfrm>
            <a:off x="0" y="0"/>
            <a:ext cx="4351128" cy="6858000"/>
          </a:xfrm>
        </p:spPr>
      </p:pic>
      <p:sp>
        <p:nvSpPr>
          <p:cNvPr id="9" name="TextBox 8">
            <a:extLst>
              <a:ext uri="{FF2B5EF4-FFF2-40B4-BE49-F238E27FC236}">
                <a16:creationId xmlns:a16="http://schemas.microsoft.com/office/drawing/2014/main" id="{797B1ED4-EEBA-A7FE-93D2-FBFF3124808F}"/>
              </a:ext>
            </a:extLst>
          </p:cNvPr>
          <p:cNvSpPr txBox="1"/>
          <p:nvPr/>
        </p:nvSpPr>
        <p:spPr>
          <a:xfrm>
            <a:off x="65468" y="1560252"/>
            <a:ext cx="4113366" cy="5047536"/>
          </a:xfrm>
          <a:prstGeom prst="rect">
            <a:avLst/>
          </a:prstGeom>
          <a:noFill/>
        </p:spPr>
        <p:txBody>
          <a:bodyPr wrap="square">
            <a:spAutoFit/>
          </a:bodyPr>
          <a:lstStyle/>
          <a:p>
            <a:pPr algn="l"/>
            <a:r>
              <a:rPr lang="en-US" sz="1400" b="1" i="0" dirty="0">
                <a:solidFill>
                  <a:srgbClr val="374151"/>
                </a:solidFill>
                <a:effectLst/>
                <a:latin typeface="Söhne"/>
              </a:rPr>
              <a:t>Top Genre Movies</a:t>
            </a:r>
            <a:r>
              <a:rPr lang="en-US" sz="1400" b="0" i="0" dirty="0">
                <a:solidFill>
                  <a:srgbClr val="374151"/>
                </a:solidFill>
                <a:effectLst/>
                <a:latin typeface="Söhne"/>
              </a:rPr>
              <a:t>:</a:t>
            </a:r>
          </a:p>
          <a:p>
            <a:pPr marL="742950" lvl="1" indent="-285750" algn="l">
              <a:buFont typeface="+mj-lt"/>
              <a:buAutoNum type="arabicPeriod"/>
            </a:pPr>
            <a:r>
              <a:rPr lang="en-US" sz="1400" b="0" i="0" dirty="0">
                <a:solidFill>
                  <a:srgbClr val="374151"/>
                </a:solidFill>
                <a:effectLst/>
                <a:latin typeface="Söhne"/>
              </a:rPr>
              <a:t>Top Genre: Action and Adventure</a:t>
            </a:r>
          </a:p>
          <a:p>
            <a:pPr marL="742950" lvl="1" indent="-285750" algn="l">
              <a:buFont typeface="+mj-lt"/>
              <a:buAutoNum type="arabicPeriod"/>
            </a:pPr>
            <a:r>
              <a:rPr lang="en-US" sz="1400" b="0" i="0" dirty="0">
                <a:solidFill>
                  <a:srgbClr val="374151"/>
                </a:solidFill>
                <a:effectLst/>
                <a:latin typeface="Söhne"/>
              </a:rPr>
              <a:t>Example Movies: "Avatar" and "Pirates of the Caribbean"</a:t>
            </a:r>
          </a:p>
          <a:p>
            <a:pPr algn="l"/>
            <a:r>
              <a:rPr lang="en-US" sz="1400" b="1" i="0" dirty="0">
                <a:solidFill>
                  <a:srgbClr val="374151"/>
                </a:solidFill>
                <a:effectLst/>
                <a:latin typeface="Söhne"/>
              </a:rPr>
              <a:t>Movies with Budget Greater than $220,000</a:t>
            </a:r>
            <a:r>
              <a:rPr lang="en-US" sz="1400" b="0" i="0" dirty="0">
                <a:solidFill>
                  <a:srgbClr val="374151"/>
                </a:solidFill>
                <a:effectLst/>
                <a:latin typeface="Söhne"/>
              </a:rPr>
              <a:t>:</a:t>
            </a:r>
          </a:p>
          <a:p>
            <a:pPr marL="742950" lvl="1" indent="-285750" algn="l">
              <a:buFont typeface="+mj-lt"/>
              <a:buAutoNum type="arabicPeriod"/>
            </a:pPr>
            <a:r>
              <a:rPr lang="en-US" sz="1400" b="0" i="0" dirty="0">
                <a:solidFill>
                  <a:srgbClr val="374151"/>
                </a:solidFill>
                <a:effectLst/>
                <a:latin typeface="Söhne"/>
              </a:rPr>
              <a:t>Number of Movies: Approximately 3,685</a:t>
            </a:r>
          </a:p>
          <a:p>
            <a:pPr marL="742950" lvl="1" indent="-285750" algn="l">
              <a:buFont typeface="+mj-lt"/>
              <a:buAutoNum type="arabicPeriod"/>
            </a:pPr>
            <a:r>
              <a:rPr lang="en-US" sz="1400" b="0" i="0" dirty="0">
                <a:solidFill>
                  <a:srgbClr val="374151"/>
                </a:solidFill>
                <a:effectLst/>
                <a:latin typeface="Söhne"/>
              </a:rPr>
              <a:t>Genre: Action and Adventure</a:t>
            </a:r>
          </a:p>
          <a:p>
            <a:pPr algn="l"/>
            <a:r>
              <a:rPr lang="en-US" sz="1400" b="1" i="0" dirty="0">
                <a:solidFill>
                  <a:srgbClr val="374151"/>
                </a:solidFill>
                <a:effectLst/>
                <a:latin typeface="Söhne"/>
              </a:rPr>
              <a:t>Movies with Revenue Greater than $961,000,000</a:t>
            </a:r>
            <a:r>
              <a:rPr lang="en-US" sz="1400" b="0" i="0" dirty="0">
                <a:solidFill>
                  <a:srgbClr val="374151"/>
                </a:solidFill>
                <a:effectLst/>
                <a:latin typeface="Söhne"/>
              </a:rPr>
              <a:t>:</a:t>
            </a:r>
          </a:p>
          <a:p>
            <a:pPr marL="742950" lvl="1" indent="-285750" algn="l">
              <a:buFont typeface="+mj-lt"/>
              <a:buAutoNum type="arabicPeriod"/>
            </a:pPr>
            <a:r>
              <a:rPr lang="en-US" sz="1400" b="0" i="0" dirty="0">
                <a:solidFill>
                  <a:srgbClr val="374151"/>
                </a:solidFill>
                <a:effectLst/>
                <a:latin typeface="Söhne"/>
              </a:rPr>
              <a:t>Number of Movies: Approximately 24</a:t>
            </a:r>
          </a:p>
          <a:p>
            <a:pPr marL="742950" lvl="1" indent="-285750" algn="l">
              <a:buFont typeface="+mj-lt"/>
              <a:buAutoNum type="arabicPeriod"/>
            </a:pPr>
            <a:r>
              <a:rPr lang="en-US" sz="1400" b="0" i="0" dirty="0">
                <a:solidFill>
                  <a:srgbClr val="374151"/>
                </a:solidFill>
                <a:effectLst/>
                <a:latin typeface="Söhne"/>
              </a:rPr>
              <a:t>Genres: Action, Adventure, and Animation</a:t>
            </a:r>
          </a:p>
          <a:p>
            <a:pPr algn="l"/>
            <a:r>
              <a:rPr lang="en-US" sz="1400" b="1" i="0" dirty="0">
                <a:solidFill>
                  <a:srgbClr val="374151"/>
                </a:solidFill>
                <a:effectLst/>
                <a:latin typeface="Söhne"/>
              </a:rPr>
              <a:t>Movies with Non-Zero Budget and Revenue</a:t>
            </a:r>
            <a:r>
              <a:rPr lang="en-US" sz="1400" b="0" i="0" dirty="0">
                <a:solidFill>
                  <a:srgbClr val="374151"/>
                </a:solidFill>
                <a:effectLst/>
                <a:latin typeface="Söhne"/>
              </a:rPr>
              <a:t>:</a:t>
            </a:r>
          </a:p>
          <a:p>
            <a:pPr marL="742950" lvl="1" indent="-285750" algn="l">
              <a:buFont typeface="+mj-lt"/>
              <a:buAutoNum type="arabicPeriod"/>
            </a:pPr>
            <a:r>
              <a:rPr lang="en-US" sz="1400" b="0" i="0" dirty="0">
                <a:solidFill>
                  <a:srgbClr val="374151"/>
                </a:solidFill>
                <a:effectLst/>
                <a:latin typeface="Söhne"/>
              </a:rPr>
              <a:t>Number of Movies: Approximately 3,229</a:t>
            </a:r>
          </a:p>
          <a:p>
            <a:pPr algn="l"/>
            <a:r>
              <a:rPr lang="en-US" sz="1400" b="1" i="0" dirty="0">
                <a:solidFill>
                  <a:srgbClr val="374151"/>
                </a:solidFill>
                <a:effectLst/>
                <a:latin typeface="Söhne"/>
              </a:rPr>
              <a:t>Top 10 Movies with the Highest Revenues</a:t>
            </a:r>
            <a:r>
              <a:rPr lang="en-US" sz="1400" b="0" i="0" dirty="0">
                <a:solidFill>
                  <a:srgbClr val="374151"/>
                </a:solidFill>
                <a:effectLst/>
                <a:latin typeface="Söhne"/>
              </a:rPr>
              <a:t>:</a:t>
            </a:r>
          </a:p>
          <a:p>
            <a:pPr marL="742950" lvl="1" indent="-285750" algn="l">
              <a:buFont typeface="+mj-lt"/>
              <a:buAutoNum type="arabicPeriod"/>
            </a:pPr>
            <a:r>
              <a:rPr lang="en-US" sz="1400" b="0" i="0" dirty="0">
                <a:solidFill>
                  <a:srgbClr val="374151"/>
                </a:solidFill>
                <a:effectLst/>
                <a:latin typeface="Söhne"/>
              </a:rPr>
              <a:t>Top Movie: "Avatar"</a:t>
            </a:r>
          </a:p>
          <a:p>
            <a:pPr marL="742950" lvl="1" indent="-285750" algn="l">
              <a:buFont typeface="+mj-lt"/>
              <a:buAutoNum type="arabicPeriod"/>
            </a:pPr>
            <a:r>
              <a:rPr lang="en-US" sz="1400" b="0" i="0" dirty="0">
                <a:solidFill>
                  <a:srgbClr val="374151"/>
                </a:solidFill>
                <a:effectLst/>
                <a:latin typeface="Söhne"/>
              </a:rPr>
              <a:t>Revenue: Approximately $2,787,965,087</a:t>
            </a:r>
          </a:p>
          <a:p>
            <a:pPr algn="l"/>
            <a:r>
              <a:rPr lang="en-US" sz="1400" b="1" i="0" dirty="0">
                <a:solidFill>
                  <a:srgbClr val="374151"/>
                </a:solidFill>
                <a:effectLst/>
                <a:latin typeface="Söhne"/>
              </a:rPr>
              <a:t>Top 10 Movies with the Lowest Budgets</a:t>
            </a:r>
            <a:r>
              <a:rPr lang="en-US" sz="1400" b="0" i="0" dirty="0">
                <a:solidFill>
                  <a:srgbClr val="374151"/>
                </a:solidFill>
                <a:effectLst/>
                <a:latin typeface="Söhne"/>
              </a:rPr>
              <a:t>:</a:t>
            </a:r>
          </a:p>
          <a:p>
            <a:pPr marL="742950" lvl="1" indent="-285750" algn="l">
              <a:buFont typeface="+mj-lt"/>
              <a:buAutoNum type="arabicPeriod"/>
            </a:pPr>
            <a:r>
              <a:rPr lang="en-US" sz="1400" b="0" i="0" dirty="0">
                <a:solidFill>
                  <a:srgbClr val="374151"/>
                </a:solidFill>
                <a:effectLst/>
                <a:latin typeface="Söhne"/>
              </a:rPr>
              <a:t>Examples: "The City of Ghosts" and 9 other movies have the lowest budgets.</a:t>
            </a:r>
          </a:p>
          <a:p>
            <a:pPr algn="l"/>
            <a:r>
              <a:rPr lang="en-US" sz="1400" b="1" i="0" dirty="0">
                <a:solidFill>
                  <a:srgbClr val="374151"/>
                </a:solidFill>
                <a:effectLst/>
                <a:latin typeface="Söhne"/>
              </a:rPr>
              <a:t>Top 25 Production Companies</a:t>
            </a:r>
            <a:r>
              <a:rPr lang="en-US" sz="1400" b="0" i="0" dirty="0">
                <a:solidFill>
                  <a:srgbClr val="374151"/>
                </a:solidFill>
                <a:effectLst/>
                <a:latin typeface="Söhne"/>
              </a:rPr>
              <a:t>:</a:t>
            </a:r>
          </a:p>
          <a:p>
            <a:pPr marL="742950" lvl="1" indent="-285750" algn="l">
              <a:buFont typeface="+mj-lt"/>
              <a:buAutoNum type="arabicPeriod"/>
            </a:pPr>
            <a:r>
              <a:rPr lang="en-US" sz="1400" b="0" i="0" dirty="0">
                <a:solidFill>
                  <a:srgbClr val="374151"/>
                </a:solidFill>
                <a:effectLst/>
                <a:latin typeface="Söhne"/>
              </a:rPr>
              <a:t>Based on the Number of Movies Produced</a:t>
            </a:r>
          </a:p>
          <a:p>
            <a:pPr marL="742950" lvl="1" indent="-285750" algn="l">
              <a:buFont typeface="+mj-lt"/>
              <a:buAutoNum type="arabicPeriod"/>
            </a:pPr>
            <a:r>
              <a:rPr lang="en-US" sz="1400" b="0" i="0" dirty="0">
                <a:solidFill>
                  <a:srgbClr val="374151"/>
                </a:solidFill>
                <a:effectLst/>
                <a:latin typeface="Söhne"/>
              </a:rPr>
              <a:t>Notable Companies: Paramount Pictures and Universal Pictures are among the top production companies</a:t>
            </a:r>
            <a:r>
              <a:rPr lang="en-US" sz="1200" b="0" i="0" dirty="0">
                <a:solidFill>
                  <a:srgbClr val="374151"/>
                </a:solidFill>
                <a:effectLst/>
                <a:latin typeface="Söhne"/>
              </a:rPr>
              <a:t>.</a:t>
            </a:r>
          </a:p>
        </p:txBody>
      </p:sp>
      <p:sp>
        <p:nvSpPr>
          <p:cNvPr id="12" name="TextBox 11">
            <a:extLst>
              <a:ext uri="{FF2B5EF4-FFF2-40B4-BE49-F238E27FC236}">
                <a16:creationId xmlns:a16="http://schemas.microsoft.com/office/drawing/2014/main" id="{4B2AC610-65B1-9468-63ED-01C3688B78EA}"/>
              </a:ext>
            </a:extLst>
          </p:cNvPr>
          <p:cNvSpPr txBox="1"/>
          <p:nvPr/>
        </p:nvSpPr>
        <p:spPr>
          <a:xfrm>
            <a:off x="971905" y="231483"/>
            <a:ext cx="3206929" cy="954107"/>
          </a:xfrm>
          <a:prstGeom prst="rect">
            <a:avLst/>
          </a:prstGeom>
          <a:noFill/>
        </p:spPr>
        <p:txBody>
          <a:bodyPr wrap="square">
            <a:spAutoFit/>
          </a:bodyPr>
          <a:lstStyle/>
          <a:p>
            <a:r>
              <a:rPr lang="en-IN" sz="2800" b="1" dirty="0">
                <a:solidFill>
                  <a:schemeClr val="tx1">
                    <a:lumMod val="75000"/>
                    <a:lumOff val="25000"/>
                  </a:schemeClr>
                </a:solidFill>
                <a:latin typeface="Söhne"/>
              </a:rPr>
              <a:t>S</a:t>
            </a:r>
            <a:r>
              <a:rPr lang="en-IN" sz="2800" b="1" i="0" dirty="0">
                <a:solidFill>
                  <a:schemeClr val="tx1">
                    <a:lumMod val="75000"/>
                    <a:lumOff val="25000"/>
                  </a:schemeClr>
                </a:solidFill>
                <a:effectLst/>
                <a:latin typeface="Söhne"/>
              </a:rPr>
              <a:t>ummary Highlights </a:t>
            </a:r>
            <a:r>
              <a:rPr lang="en-IN" sz="2800" b="1" dirty="0">
                <a:solidFill>
                  <a:schemeClr val="tx1">
                    <a:lumMod val="75000"/>
                    <a:lumOff val="25000"/>
                  </a:schemeClr>
                </a:solidFill>
                <a:latin typeface="Söhne"/>
              </a:rPr>
              <a:t>K</a:t>
            </a:r>
            <a:r>
              <a:rPr lang="en-IN" sz="2800" b="1" i="0" dirty="0">
                <a:solidFill>
                  <a:schemeClr val="tx1">
                    <a:lumMod val="75000"/>
                    <a:lumOff val="25000"/>
                  </a:schemeClr>
                </a:solidFill>
                <a:effectLst/>
                <a:latin typeface="Söhne"/>
              </a:rPr>
              <a:t>ey </a:t>
            </a:r>
            <a:r>
              <a:rPr lang="en-IN" sz="2800" b="1" dirty="0">
                <a:solidFill>
                  <a:schemeClr val="tx1">
                    <a:lumMod val="75000"/>
                    <a:lumOff val="25000"/>
                  </a:schemeClr>
                </a:solidFill>
                <a:latin typeface="Söhne"/>
              </a:rPr>
              <a:t>I</a:t>
            </a:r>
            <a:r>
              <a:rPr lang="en-IN" sz="2800" b="1" i="0" dirty="0">
                <a:solidFill>
                  <a:schemeClr val="tx1">
                    <a:lumMod val="75000"/>
                    <a:lumOff val="25000"/>
                  </a:schemeClr>
                </a:solidFill>
                <a:effectLst/>
                <a:latin typeface="Söhne"/>
              </a:rPr>
              <a:t>nformation</a:t>
            </a:r>
            <a:endParaRPr lang="en-IN" sz="2800" b="1" dirty="0">
              <a:solidFill>
                <a:schemeClr val="tx1">
                  <a:lumMod val="75000"/>
                  <a:lumOff val="25000"/>
                </a:schemeClr>
              </a:solidFill>
            </a:endParaRPr>
          </a:p>
        </p:txBody>
      </p:sp>
      <p:pic>
        <p:nvPicPr>
          <p:cNvPr id="14" name="Picture 13">
            <a:extLst>
              <a:ext uri="{FF2B5EF4-FFF2-40B4-BE49-F238E27FC236}">
                <a16:creationId xmlns:a16="http://schemas.microsoft.com/office/drawing/2014/main" id="{3C0657BA-45F0-C3D3-69D8-7EA987C601F6}"/>
              </a:ext>
            </a:extLst>
          </p:cNvPr>
          <p:cNvPicPr>
            <a:picLocks noChangeAspect="1"/>
          </p:cNvPicPr>
          <p:nvPr/>
        </p:nvPicPr>
        <p:blipFill>
          <a:blip r:embed="rId3"/>
          <a:stretch>
            <a:fillRect/>
          </a:stretch>
        </p:blipFill>
        <p:spPr>
          <a:xfrm>
            <a:off x="19862" y="21395"/>
            <a:ext cx="871050" cy="1306575"/>
          </a:xfrm>
          <a:prstGeom prst="rect">
            <a:avLst/>
          </a:prstGeom>
        </p:spPr>
      </p:pic>
      <p:pic>
        <p:nvPicPr>
          <p:cNvPr id="18" name="Picture 17">
            <a:extLst>
              <a:ext uri="{FF2B5EF4-FFF2-40B4-BE49-F238E27FC236}">
                <a16:creationId xmlns:a16="http://schemas.microsoft.com/office/drawing/2014/main" id="{90551928-E53A-1B1D-E8C6-44BD4EEF38A9}"/>
              </a:ext>
            </a:extLst>
          </p:cNvPr>
          <p:cNvPicPr>
            <a:picLocks noChangeAspect="1"/>
          </p:cNvPicPr>
          <p:nvPr/>
        </p:nvPicPr>
        <p:blipFill>
          <a:blip r:embed="rId4"/>
          <a:stretch>
            <a:fillRect/>
          </a:stretch>
        </p:blipFill>
        <p:spPr>
          <a:xfrm>
            <a:off x="9294284" y="1210298"/>
            <a:ext cx="807270" cy="753452"/>
          </a:xfrm>
          <a:prstGeom prst="rect">
            <a:avLst/>
          </a:prstGeom>
        </p:spPr>
      </p:pic>
    </p:spTree>
    <p:extLst>
      <p:ext uri="{BB962C8B-B14F-4D97-AF65-F5344CB8AC3E}">
        <p14:creationId xmlns:p14="http://schemas.microsoft.com/office/powerpoint/2010/main" val="591722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1569730" y="2421636"/>
            <a:ext cx="4873752" cy="1709928"/>
          </a:xfrm>
        </p:spPr>
        <p:txBody>
          <a:bodyPr/>
          <a:lstStyle/>
          <a:p>
            <a:r>
              <a:rPr lang="en-US" dirty="0">
                <a:latin typeface="Söhne"/>
              </a:rPr>
              <a:t>Thank you</a:t>
            </a:r>
          </a:p>
        </p:txBody>
      </p:sp>
      <p:pic>
        <p:nvPicPr>
          <p:cNvPr id="33" name="Picture Placeholder 32">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a:blip r:embed="rId2"/>
          <a:srcRect l="2968" r="2968"/>
          <a:stretch/>
        </p:blipFill>
        <p:spPr/>
      </p:pic>
      <p:sp>
        <p:nvSpPr>
          <p:cNvPr id="5" name="Subtitle 25">
            <a:extLst>
              <a:ext uri="{FF2B5EF4-FFF2-40B4-BE49-F238E27FC236}">
                <a16:creationId xmlns:a16="http://schemas.microsoft.com/office/drawing/2014/main" id="{55C22E83-3F75-EB59-FC4B-20FD6C0CED10}"/>
              </a:ext>
            </a:extLst>
          </p:cNvPr>
          <p:cNvSpPr>
            <a:spLocks noGrp="1"/>
          </p:cNvSpPr>
          <p:nvPr>
            <p:ph type="subTitle" idx="1"/>
          </p:nvPr>
        </p:nvSpPr>
        <p:spPr>
          <a:xfrm>
            <a:off x="4648813" y="5077402"/>
            <a:ext cx="1866287" cy="787332"/>
          </a:xfrm>
        </p:spPr>
        <p:txBody>
          <a:bodyPr/>
          <a:lstStyle/>
          <a:p>
            <a:r>
              <a:rPr lang="en-US" sz="1800" b="1" dirty="0">
                <a:latin typeface="Söhne"/>
              </a:rPr>
              <a:t>Vaibhav Sirohi Batch: DA92S9</a:t>
            </a:r>
          </a:p>
        </p:txBody>
      </p:sp>
      <p:sp>
        <p:nvSpPr>
          <p:cNvPr id="2" name="Subtitle 25">
            <a:extLst>
              <a:ext uri="{FF2B5EF4-FFF2-40B4-BE49-F238E27FC236}">
                <a16:creationId xmlns:a16="http://schemas.microsoft.com/office/drawing/2014/main" id="{403111B9-C723-0799-EB60-0622337B4389}"/>
              </a:ext>
            </a:extLst>
          </p:cNvPr>
          <p:cNvSpPr txBox="1">
            <a:spLocks/>
          </p:cNvSpPr>
          <p:nvPr/>
        </p:nvSpPr>
        <p:spPr>
          <a:xfrm>
            <a:off x="10534651" y="6128902"/>
            <a:ext cx="1514474" cy="69792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b="1" dirty="0">
              <a:solidFill>
                <a:schemeClr val="bg1"/>
              </a:solidFill>
              <a:latin typeface="Söhne"/>
            </a:endParaRPr>
          </a:p>
        </p:txBody>
      </p:sp>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552225" y="832870"/>
            <a:ext cx="3928737" cy="1938528"/>
          </a:xfrm>
        </p:spPr>
        <p:txBody>
          <a:bodyPr/>
          <a:lstStyle/>
          <a:p>
            <a:r>
              <a:rPr lang="en-US" dirty="0"/>
              <a:t>Business</a:t>
            </a:r>
            <a:br>
              <a:rPr lang="en-US" dirty="0"/>
            </a:br>
            <a:r>
              <a:rPr lang="en-US" dirty="0"/>
              <a:t>objective</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a:xfrm>
            <a:off x="243503" y="2887939"/>
            <a:ext cx="4947062" cy="2062434"/>
          </a:xfrm>
        </p:spPr>
        <p:txBody>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400" i="0" u="none" strike="noStrike" cap="none" normalizeH="0" baseline="0" dirty="0">
                <a:ln>
                  <a:noFill/>
                </a:ln>
                <a:effectLst/>
                <a:latin typeface="Sohn"/>
              </a:rPr>
              <a:t>To analyze movie performance cinemas</a:t>
            </a:r>
            <a:r>
              <a:rPr lang="en-US" altLang="en-US" sz="1400" dirty="0">
                <a:latin typeface="Sohn"/>
              </a:rPr>
              <a:t>.</a:t>
            </a:r>
            <a:endParaRPr kumimoji="0" lang="en-US" altLang="en-US" sz="1400" i="0" u="none" strike="noStrike" cap="none" normalizeH="0" baseline="0" dirty="0">
              <a:ln>
                <a:noFill/>
              </a:ln>
              <a:effectLst/>
              <a:latin typeface="Sohn"/>
            </a:endParaRPr>
          </a:p>
          <a:p>
            <a:pPr marL="285750" indent="-285750" eaLnBrk="0" fontAlgn="base" hangingPunct="0">
              <a:lnSpc>
                <a:spcPct val="150000"/>
              </a:lnSpc>
              <a:spcBef>
                <a:spcPct val="0"/>
              </a:spcBef>
              <a:spcAft>
                <a:spcPct val="0"/>
              </a:spcAft>
              <a:buFont typeface="Wingdings" panose="05000000000000000000" pitchFamily="2" charset="2"/>
              <a:buChar char="Ø"/>
            </a:pPr>
            <a:r>
              <a:rPr lang="en-US" sz="1400" i="0" dirty="0">
                <a:effectLst/>
                <a:latin typeface="Sohn"/>
              </a:rPr>
              <a:t>To find the insights that help to increase the movie commercial success.</a:t>
            </a:r>
          </a:p>
          <a:p>
            <a:pPr marL="285750" indent="-285750" eaLnBrk="0" fontAlgn="base" hangingPunct="0">
              <a:lnSpc>
                <a:spcPct val="150000"/>
              </a:lnSpc>
              <a:spcBef>
                <a:spcPct val="0"/>
              </a:spcBef>
              <a:spcAft>
                <a:spcPct val="0"/>
              </a:spcAft>
              <a:buFont typeface="Wingdings" panose="05000000000000000000" pitchFamily="2" charset="2"/>
              <a:buChar char="Ø"/>
            </a:pPr>
            <a:r>
              <a:rPr lang="en-US" sz="1400" b="1" i="0" dirty="0">
                <a:effectLst/>
                <a:latin typeface="Söhne"/>
              </a:rPr>
              <a:t> </a:t>
            </a:r>
            <a:r>
              <a:rPr lang="en-US" sz="1400" i="0" dirty="0">
                <a:effectLst/>
                <a:latin typeface="Söhne"/>
              </a:rPr>
              <a:t>To</a:t>
            </a:r>
            <a:r>
              <a:rPr kumimoji="0" lang="en-US" altLang="en-US" sz="1400" i="0" u="none" strike="noStrike" cap="none" normalizeH="0" baseline="0" dirty="0">
                <a:ln>
                  <a:noFill/>
                </a:ln>
                <a:effectLst/>
                <a:latin typeface="Söhne"/>
              </a:rPr>
              <a:t> help movie makers make smart choices </a:t>
            </a:r>
            <a:r>
              <a:rPr lang="en-US" sz="1400" i="0" dirty="0">
                <a:effectLst/>
                <a:latin typeface="Söhne"/>
              </a:rPr>
              <a:t>about budgets, revenue, genres, and strategies </a:t>
            </a:r>
            <a:r>
              <a:rPr lang="en-US" sz="1400" b="0" i="0" dirty="0">
                <a:effectLst/>
                <a:latin typeface="Söhne"/>
              </a:rPr>
              <a:t>for creating successful movies.</a:t>
            </a:r>
            <a:endParaRPr kumimoji="0" lang="en-US" altLang="en-US" sz="1400" b="1" i="0" u="none" strike="noStrike" cap="none" normalizeH="0" baseline="0" dirty="0">
              <a:ln>
                <a:noFill/>
              </a:ln>
              <a:effectLst/>
              <a:latin typeface="Century Gothic (Headings)"/>
            </a:endParaRPr>
          </a:p>
        </p:txBody>
      </p:sp>
      <p:pic>
        <p:nvPicPr>
          <p:cNvPr id="6" name="Picture Placeholder 5">
            <a:extLst>
              <a:ext uri="{FF2B5EF4-FFF2-40B4-BE49-F238E27FC236}">
                <a16:creationId xmlns:a16="http://schemas.microsoft.com/office/drawing/2014/main" id="{81210ED1-208A-F2B8-471E-122BA7290172}"/>
              </a:ext>
            </a:extLst>
          </p:cNvPr>
          <p:cNvPicPr>
            <a:picLocks noGrp="1" noChangeAspect="1"/>
          </p:cNvPicPr>
          <p:nvPr>
            <p:ph type="pic" sz="quarter" idx="10"/>
          </p:nvPr>
        </p:nvPicPr>
        <p:blipFill>
          <a:blip r:embed="rId2"/>
          <a:srcRect t="11890" b="11890"/>
          <a:stretch/>
        </p:blipFill>
        <p:spPr>
          <a:xfrm>
            <a:off x="5091954" y="533850"/>
            <a:ext cx="5897880" cy="5897880"/>
          </a:xfrm>
        </p:spPr>
      </p:pic>
    </p:spTree>
    <p:extLst>
      <p:ext uri="{BB962C8B-B14F-4D97-AF65-F5344CB8AC3E}">
        <p14:creationId xmlns:p14="http://schemas.microsoft.com/office/powerpoint/2010/main" val="375226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967784" y="2765753"/>
            <a:ext cx="6354991" cy="2650094"/>
          </a:xfrm>
        </p:spPr>
        <p:txBody>
          <a:bodyPr/>
          <a:lstStyle/>
          <a:p>
            <a:pPr marL="342900" indent="-342900">
              <a:lnSpc>
                <a:spcPct val="150000"/>
              </a:lnSpc>
              <a:buFont typeface="Wingdings" panose="05000000000000000000" pitchFamily="2" charset="2"/>
              <a:buChar char="Ø"/>
            </a:pPr>
            <a:r>
              <a:rPr lang="en-US" sz="1400" b="0" i="0" dirty="0">
                <a:effectLst/>
                <a:latin typeface="Söhne"/>
              </a:rPr>
              <a:t>Welcome to the presentation on</a:t>
            </a:r>
            <a:r>
              <a:rPr lang="en-IN" sz="1400" b="0" i="0" dirty="0">
                <a:effectLst/>
                <a:latin typeface="Söhne"/>
              </a:rPr>
              <a:t> </a:t>
            </a:r>
            <a:r>
              <a:rPr lang="en-US" sz="1400" dirty="0">
                <a:latin typeface="Söhne"/>
              </a:rPr>
              <a:t>TMDB Movie Data. In</a:t>
            </a:r>
            <a:r>
              <a:rPr lang="en-US" sz="1400" b="0" i="0" dirty="0">
                <a:effectLst/>
                <a:latin typeface="Söhne"/>
              </a:rPr>
              <a:t> this presentation, we will explore the  summarization Data-Driven Insights, visualization for Insights and will understanding the main characteristics of a dataset that how a </a:t>
            </a:r>
            <a:r>
              <a:rPr lang="en-US" sz="1400" b="1" i="0" dirty="0">
                <a:effectLst/>
                <a:latin typeface="Söhne"/>
              </a:rPr>
              <a:t>Production Company Make Informed Decisions related to </a:t>
            </a:r>
            <a:r>
              <a:rPr lang="fr-FR" sz="1400" b="1" i="0" dirty="0">
                <a:effectLst/>
                <a:latin typeface="Söhne"/>
              </a:rPr>
              <a:t>Movie Information, Ratings, Genres, Budget, Revenue</a:t>
            </a:r>
            <a:r>
              <a:rPr lang="fr-FR" sz="1400" b="0" i="0" dirty="0">
                <a:effectLst/>
                <a:latin typeface="Söhne"/>
              </a:rPr>
              <a:t>, etc.</a:t>
            </a:r>
          </a:p>
          <a:p>
            <a:pPr marL="342900" indent="-342900">
              <a:lnSpc>
                <a:spcPct val="150000"/>
              </a:lnSpc>
              <a:buFont typeface="Wingdings" panose="05000000000000000000" pitchFamily="2" charset="2"/>
              <a:buChar char="Ø"/>
            </a:pPr>
            <a:r>
              <a:rPr lang="en-US" sz="1400" dirty="0">
                <a:latin typeface="Söhne"/>
              </a:rPr>
              <a:t>Highlight Importance of Data-Driven Decision-Making</a:t>
            </a:r>
            <a:r>
              <a:rPr lang="en-US" sz="1400" b="0" i="0" dirty="0">
                <a:effectLst/>
                <a:latin typeface="Söhne"/>
              </a:rPr>
              <a:t> ,Data Cleaning, Data Exploration, Insights Generation and extracting meaningful insights from dataset</a:t>
            </a:r>
            <a:endParaRPr lang="en-US" sz="1400" dirty="0">
              <a:latin typeface="Söhne"/>
            </a:endParaRP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9" name="Picture Placeholder 8">
            <a:extLst>
              <a:ext uri="{FF2B5EF4-FFF2-40B4-BE49-F238E27FC236}">
                <a16:creationId xmlns:a16="http://schemas.microsoft.com/office/drawing/2014/main" id="{93702693-9ACD-CAE5-49E2-A204BA1E0E41}"/>
              </a:ext>
            </a:extLst>
          </p:cNvPr>
          <p:cNvPicPr>
            <a:picLocks noGrp="1" noChangeAspect="1"/>
          </p:cNvPicPr>
          <p:nvPr>
            <p:ph type="pic" sz="quarter" idx="13"/>
          </p:nvPr>
        </p:nvPicPr>
        <p:blipFill>
          <a:blip r:embed="rId2"/>
          <a:srcRect l="34023" r="34023"/>
          <a:stretch>
            <a:fillRect/>
          </a:stretch>
        </p:blipFill>
        <p:spPr/>
      </p:pic>
    </p:spTree>
    <p:extLst>
      <p:ext uri="{BB962C8B-B14F-4D97-AF65-F5344CB8AC3E}">
        <p14:creationId xmlns:p14="http://schemas.microsoft.com/office/powerpoint/2010/main" val="37800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AD40C2-04FB-2DC1-6B9C-DB69E0BE271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437299" y="256596"/>
            <a:ext cx="963376" cy="743529"/>
          </a:xfrm>
          <a:prstGeom prst="rect">
            <a:avLst/>
          </a:prstGeom>
        </p:spPr>
      </p:pic>
      <p:sp>
        <p:nvSpPr>
          <p:cNvPr id="2" name="TextBox 1">
            <a:extLst>
              <a:ext uri="{FF2B5EF4-FFF2-40B4-BE49-F238E27FC236}">
                <a16:creationId xmlns:a16="http://schemas.microsoft.com/office/drawing/2014/main" id="{7BC68461-22EE-98B8-38B0-46C10C278D35}"/>
              </a:ext>
            </a:extLst>
          </p:cNvPr>
          <p:cNvSpPr txBox="1"/>
          <p:nvPr/>
        </p:nvSpPr>
        <p:spPr>
          <a:xfrm>
            <a:off x="276225" y="-74689"/>
            <a:ext cx="7296150" cy="1595630"/>
          </a:xfrm>
          <a:prstGeom prst="rect">
            <a:avLst/>
          </a:prstGeom>
          <a:blipFill dpi="0" rotWithShape="1">
            <a:blip r:embed="rId5">
              <a:alphaModFix amt="0"/>
            </a:blip>
            <a:srcRect/>
            <a:tile tx="0" ty="0" sx="100000" sy="100000" flip="none" algn="tl"/>
          </a:blipFill>
          <a:effectLst>
            <a:innerShdw blurRad="63500" dist="50800" dir="16200000">
              <a:prstClr val="black">
                <a:alpha val="50000"/>
              </a:prstClr>
            </a:innerShdw>
          </a:effectLst>
        </p:spPr>
        <p:txBody>
          <a:bodyPr wrap="square" rtlCol="0">
            <a:spAutoFit/>
          </a:bodyPr>
          <a:lstStyle/>
          <a:p>
            <a:pPr>
              <a:lnSpc>
                <a:spcPct val="150000"/>
              </a:lnSpc>
            </a:pP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Table of Content  </a:t>
            </a:r>
          </a:p>
          <a:p>
            <a:pPr marL="342900" indent="-342900">
              <a:lnSpc>
                <a:spcPct val="150000"/>
              </a:lnSpc>
              <a:buFont typeface="Wingdings" panose="05000000000000000000" pitchFamily="2" charset="2"/>
              <a:buChar char="Ø"/>
            </a:pP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TMBD MOVIE ANALYSIS PROJECT</a:t>
            </a:r>
          </a:p>
        </p:txBody>
      </p:sp>
      <p:sp useBgFill="1">
        <p:nvSpPr>
          <p:cNvPr id="6" name="TextBox 5">
            <a:extLst>
              <a:ext uri="{FF2B5EF4-FFF2-40B4-BE49-F238E27FC236}">
                <a16:creationId xmlns:a16="http://schemas.microsoft.com/office/drawing/2014/main" id="{8E0B8E79-4567-78D0-D9CA-6E00D2627D24}"/>
              </a:ext>
            </a:extLst>
          </p:cNvPr>
          <p:cNvSpPr txBox="1"/>
          <p:nvPr/>
        </p:nvSpPr>
        <p:spPr>
          <a:xfrm>
            <a:off x="116631" y="1800090"/>
            <a:ext cx="11958737" cy="4801314"/>
          </a:xfrm>
          <a:prstGeom prst="rect">
            <a:avLst/>
          </a:prstGeom>
        </p:spPr>
        <p:txBody>
          <a:bodyPr wrap="square">
            <a:spAutoFit/>
          </a:bodyPr>
          <a:lstStyle/>
          <a:p>
            <a:pPr algn="l"/>
            <a:r>
              <a:rPr lang="en-IN" b="1" i="0" dirty="0">
                <a:effectLst/>
                <a:latin typeface="Söhne"/>
              </a:rPr>
              <a:t>Task 1: </a:t>
            </a:r>
            <a:r>
              <a:rPr lang="en-IN" b="0" i="0" dirty="0">
                <a:effectLst/>
                <a:latin typeface="Söhne"/>
              </a:rPr>
              <a:t>Load the movie dataset in the Python notebook. Display the numbers of rows and columns in the dataset. Display the titles and genres of the first 50 movies from the dataset.</a:t>
            </a:r>
          </a:p>
          <a:p>
            <a:pPr algn="l"/>
            <a:r>
              <a:rPr lang="en-IN" b="1" i="0" dirty="0">
                <a:effectLst/>
                <a:latin typeface="Söhne"/>
              </a:rPr>
              <a:t>Task 2: </a:t>
            </a:r>
            <a:r>
              <a:rPr lang="en-IN" b="0" i="0" dirty="0">
                <a:effectLst/>
                <a:latin typeface="Söhne"/>
              </a:rPr>
              <a:t>Identify the columns that have null values and perform the null value treatment. (Choose the imputation method based on the type of data in the columns of interest)</a:t>
            </a:r>
          </a:p>
          <a:p>
            <a:pPr algn="l"/>
            <a:r>
              <a:rPr lang="en-IN" b="1" i="0" dirty="0">
                <a:effectLst/>
                <a:latin typeface="Söhne"/>
              </a:rPr>
              <a:t>Task 3: </a:t>
            </a:r>
            <a:r>
              <a:rPr lang="en-IN" b="0" i="0" dirty="0">
                <a:effectLst/>
                <a:latin typeface="Söhne"/>
              </a:rPr>
              <a:t>Display the movie categories that have a budget greater than $220,000.</a:t>
            </a:r>
          </a:p>
          <a:p>
            <a:pPr algn="l"/>
            <a:r>
              <a:rPr lang="en-IN" b="1" i="0" dirty="0">
                <a:effectLst/>
                <a:latin typeface="Söhne"/>
              </a:rPr>
              <a:t>Task 4: </a:t>
            </a:r>
            <a:r>
              <a:rPr lang="en-IN" b="0" i="0" dirty="0">
                <a:effectLst/>
                <a:latin typeface="Söhne"/>
              </a:rPr>
              <a:t>Display the movie categories where the revenue is greater than $961,000,000.</a:t>
            </a:r>
          </a:p>
          <a:p>
            <a:pPr algn="l"/>
            <a:r>
              <a:rPr lang="en-IN" b="1" i="0" dirty="0">
                <a:effectLst/>
                <a:latin typeface="Söhne"/>
              </a:rPr>
              <a:t>Task 5: </a:t>
            </a:r>
            <a:r>
              <a:rPr lang="en-IN" b="0" i="0" dirty="0">
                <a:effectLst/>
                <a:latin typeface="Söhne"/>
              </a:rPr>
              <a:t>In the dataset, there are some movies for which the budget and revenue columns have the</a:t>
            </a:r>
          </a:p>
          <a:p>
            <a:pPr algn="l"/>
            <a:r>
              <a:rPr lang="en-IN" b="0" i="0" dirty="0">
                <a:effectLst/>
                <a:latin typeface="Söhne"/>
              </a:rPr>
              <a:t>value 0, which mean unknown values. Remove the rows with value 0 from both the budget and revenue columns.</a:t>
            </a:r>
          </a:p>
          <a:p>
            <a:pPr algn="l"/>
            <a:r>
              <a:rPr lang="en-IN" b="1" i="0" dirty="0">
                <a:effectLst/>
                <a:latin typeface="Söhne"/>
              </a:rPr>
              <a:t>Task 6: </a:t>
            </a:r>
            <a:r>
              <a:rPr lang="en-IN" b="0" i="0" dirty="0">
                <a:effectLst/>
                <a:latin typeface="Söhne"/>
              </a:rPr>
              <a:t>List the top 10 movies with the highest revenues and the top 10 movies with the least budget.</a:t>
            </a:r>
          </a:p>
          <a:p>
            <a:pPr algn="l"/>
            <a:r>
              <a:rPr lang="en-IN" b="1" i="0" dirty="0">
                <a:effectLst/>
                <a:latin typeface="Söhne"/>
              </a:rPr>
              <a:t>Task 7: </a:t>
            </a:r>
            <a:r>
              <a:rPr lang="en-IN" b="0" i="0" dirty="0">
                <a:effectLst/>
                <a:latin typeface="Söhne"/>
              </a:rPr>
              <a:t>How are popularities of movies related with the movie budgets? Are they correlated or totally uncorrelated with each other? Write the interpretation of your analysis.</a:t>
            </a:r>
          </a:p>
          <a:p>
            <a:pPr algn="l"/>
            <a:r>
              <a:rPr lang="en-US" b="1" i="0" dirty="0">
                <a:effectLst/>
                <a:latin typeface="Söhne"/>
              </a:rPr>
              <a:t>Task 8: </a:t>
            </a:r>
            <a:r>
              <a:rPr lang="en-US" b="0" i="0" dirty="0">
                <a:effectLst/>
                <a:latin typeface="Söhne"/>
              </a:rPr>
              <a:t>Identify and display the names of all production companies along with the number of times they appear in the dataset.</a:t>
            </a:r>
          </a:p>
          <a:p>
            <a:pPr algn="l"/>
            <a:r>
              <a:rPr lang="en-US" b="1" i="0" dirty="0">
                <a:effectLst/>
                <a:latin typeface="Söhne"/>
              </a:rPr>
              <a:t>Task 9: </a:t>
            </a:r>
            <a:r>
              <a:rPr lang="en-US" b="0" i="0" dirty="0">
                <a:effectLst/>
                <a:latin typeface="Söhne"/>
              </a:rPr>
              <a:t>Display the names of the top 25 production companies based on the number of movies they have produced in descending order of the number of movies produced.</a:t>
            </a:r>
          </a:p>
          <a:p>
            <a:pPr algn="l"/>
            <a:r>
              <a:rPr lang="en-US" b="1" i="0" dirty="0">
                <a:effectLst/>
                <a:latin typeface="Söhne"/>
              </a:rPr>
              <a:t>Task 10: </a:t>
            </a:r>
            <a:r>
              <a:rPr lang="en-US" b="0" i="0" dirty="0">
                <a:effectLst/>
                <a:latin typeface="Söhne"/>
              </a:rPr>
              <a:t>Sort the data in descending order based on revenue and filter the top 500 movies. Find the measures of central tendency for the following columns using the filtered data:1. budget2. revenue3. runtime .Perform outlier analysis for the above three columns using box plots.</a:t>
            </a:r>
            <a:endParaRPr lang="en-IN" b="0" i="0" dirty="0">
              <a:effectLst/>
              <a:latin typeface="Söhne"/>
            </a:endParaRPr>
          </a:p>
        </p:txBody>
      </p:sp>
      <p:pic>
        <p:nvPicPr>
          <p:cNvPr id="15" name="Picture 14">
            <a:extLst>
              <a:ext uri="{FF2B5EF4-FFF2-40B4-BE49-F238E27FC236}">
                <a16:creationId xmlns:a16="http://schemas.microsoft.com/office/drawing/2014/main" id="{EE0A50CD-A534-7345-47C8-90540997B8F1}"/>
              </a:ext>
            </a:extLst>
          </p:cNvPr>
          <p:cNvPicPr>
            <a:picLocks noChangeAspect="1"/>
          </p:cNvPicPr>
          <p:nvPr/>
        </p:nvPicPr>
        <p:blipFill>
          <a:blip r:embed="rId6"/>
          <a:stretch>
            <a:fillRect/>
          </a:stretch>
        </p:blipFill>
        <p:spPr>
          <a:xfrm>
            <a:off x="10542120" y="126399"/>
            <a:ext cx="1533248" cy="1201452"/>
          </a:xfrm>
          <a:prstGeom prst="rect">
            <a:avLst/>
          </a:prstGeom>
        </p:spPr>
      </p:pic>
    </p:spTree>
    <p:extLst>
      <p:ext uri="{BB962C8B-B14F-4D97-AF65-F5344CB8AC3E}">
        <p14:creationId xmlns:p14="http://schemas.microsoft.com/office/powerpoint/2010/main" val="273280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60000"/>
            <a:lumOff val="40000"/>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711563" y="336320"/>
            <a:ext cx="10299337" cy="904672"/>
          </a:xfrm>
        </p:spPr>
        <p:txBody>
          <a:bodyPr>
            <a:normAutofit/>
          </a:bodyPr>
          <a:lstStyle/>
          <a:p>
            <a:pPr algn="l"/>
            <a:r>
              <a:rPr lang="en-IN" sz="2000" b="1" i="0" dirty="0">
                <a:effectLst/>
                <a:latin typeface="Söhne"/>
              </a:rPr>
              <a:t>Task1: </a:t>
            </a:r>
            <a:r>
              <a:rPr lang="en-IN" sz="2000" b="0" i="0" dirty="0">
                <a:effectLst/>
                <a:latin typeface="Söhne"/>
              </a:rPr>
              <a:t>Load the movie dataset in the Python notebook. Display the numbers of rows and columns in the dataset. Display the titles and genres of the first 50 movies from the dataset.</a:t>
            </a:r>
          </a:p>
        </p:txBody>
      </p:sp>
      <p:pic>
        <p:nvPicPr>
          <p:cNvPr id="8" name="Picture 7">
            <a:extLst>
              <a:ext uri="{FF2B5EF4-FFF2-40B4-BE49-F238E27FC236}">
                <a16:creationId xmlns:a16="http://schemas.microsoft.com/office/drawing/2014/main" id="{A579ED8B-6882-A896-0EEE-627EA22ED544}"/>
              </a:ext>
            </a:extLst>
          </p:cNvPr>
          <p:cNvPicPr>
            <a:picLocks noChangeAspect="1"/>
          </p:cNvPicPr>
          <p:nvPr/>
        </p:nvPicPr>
        <p:blipFill>
          <a:blip r:embed="rId2"/>
          <a:stretch>
            <a:fillRect/>
          </a:stretch>
        </p:blipFill>
        <p:spPr>
          <a:xfrm>
            <a:off x="398917" y="1570223"/>
            <a:ext cx="4531647" cy="533144"/>
          </a:xfrm>
          <a:prstGeom prst="rect">
            <a:avLst/>
          </a:prstGeom>
          <a:effectLst>
            <a:glow rad="38100">
              <a:schemeClr val="tx1"/>
            </a:glow>
          </a:effectLst>
        </p:spPr>
      </p:pic>
      <p:pic>
        <p:nvPicPr>
          <p:cNvPr id="10" name="Picture 9">
            <a:extLst>
              <a:ext uri="{FF2B5EF4-FFF2-40B4-BE49-F238E27FC236}">
                <a16:creationId xmlns:a16="http://schemas.microsoft.com/office/drawing/2014/main" id="{78E0C605-C6C6-8B1D-8922-B61A82CB95F6}"/>
              </a:ext>
            </a:extLst>
          </p:cNvPr>
          <p:cNvPicPr>
            <a:picLocks noChangeAspect="1"/>
          </p:cNvPicPr>
          <p:nvPr/>
        </p:nvPicPr>
        <p:blipFill>
          <a:blip r:embed="rId3"/>
          <a:stretch>
            <a:fillRect/>
          </a:stretch>
        </p:blipFill>
        <p:spPr>
          <a:xfrm>
            <a:off x="629746" y="2594523"/>
            <a:ext cx="4069987" cy="3427598"/>
          </a:xfrm>
          <a:prstGeom prst="rect">
            <a:avLst/>
          </a:prstGeom>
          <a:effectLst>
            <a:glow rad="25400">
              <a:schemeClr val="tx1"/>
            </a:glow>
          </a:effectLst>
        </p:spPr>
      </p:pic>
      <p:graphicFrame>
        <p:nvGraphicFramePr>
          <p:cNvPr id="26" name="Diagram 25">
            <a:extLst>
              <a:ext uri="{FF2B5EF4-FFF2-40B4-BE49-F238E27FC236}">
                <a16:creationId xmlns:a16="http://schemas.microsoft.com/office/drawing/2014/main" id="{9144D0AC-89F2-B54C-9EF1-56501ED4C201}"/>
              </a:ext>
            </a:extLst>
          </p:cNvPr>
          <p:cNvGraphicFramePr/>
          <p:nvPr>
            <p:extLst>
              <p:ext uri="{D42A27DB-BD31-4B8C-83A1-F6EECF244321}">
                <p14:modId xmlns:p14="http://schemas.microsoft.com/office/powerpoint/2010/main" val="2572556480"/>
              </p:ext>
            </p:extLst>
          </p:nvPr>
        </p:nvGraphicFramePr>
        <p:xfrm>
          <a:off x="6096000" y="1219843"/>
          <a:ext cx="6096000" cy="56526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20" name="Straight Connector 19">
            <a:extLst>
              <a:ext uri="{FF2B5EF4-FFF2-40B4-BE49-F238E27FC236}">
                <a16:creationId xmlns:a16="http://schemas.microsoft.com/office/drawing/2014/main" id="{8E81CCDA-99C2-CE55-B999-40D8D0861980}"/>
              </a:ext>
            </a:extLst>
          </p:cNvPr>
          <p:cNvCxnSpPr>
            <a:cxnSpLocks/>
          </p:cNvCxnSpPr>
          <p:nvPr/>
        </p:nvCxnSpPr>
        <p:spPr>
          <a:xfrm flipV="1">
            <a:off x="1264596" y="1152525"/>
            <a:ext cx="9374829" cy="67318"/>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1031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60000"/>
            <a:lumOff val="40000"/>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 y="301173"/>
            <a:ext cx="8531157" cy="816165"/>
          </a:xfrm>
        </p:spPr>
        <p:txBody>
          <a:bodyPr>
            <a:noAutofit/>
          </a:bodyPr>
          <a:lstStyle/>
          <a:p>
            <a:pPr algn="l"/>
            <a:r>
              <a:rPr lang="en-IN" sz="1800" b="1" i="0" dirty="0">
                <a:effectLst/>
                <a:latin typeface="Söhne"/>
              </a:rPr>
              <a:t>Task2: </a:t>
            </a:r>
            <a:r>
              <a:rPr lang="en-IN" sz="1800" b="0" i="0" dirty="0">
                <a:effectLst/>
                <a:latin typeface="Söhne"/>
              </a:rPr>
              <a:t>Identify the columns that have null values and perform the null value treatment. </a:t>
            </a:r>
            <a:br>
              <a:rPr lang="en-IN" sz="1800" b="0" i="0" dirty="0">
                <a:effectLst/>
                <a:latin typeface="Söhne"/>
              </a:rPr>
            </a:br>
            <a:r>
              <a:rPr lang="en-IN" sz="1800" b="0" i="0" dirty="0">
                <a:effectLst/>
                <a:latin typeface="Söhne"/>
              </a:rPr>
              <a:t>(Choose the imputation method based on the type of data in the columns of interest)</a:t>
            </a:r>
          </a:p>
        </p:txBody>
      </p:sp>
      <p:cxnSp>
        <p:nvCxnSpPr>
          <p:cNvPr id="20" name="Straight Connector 19">
            <a:extLst>
              <a:ext uri="{FF2B5EF4-FFF2-40B4-BE49-F238E27FC236}">
                <a16:creationId xmlns:a16="http://schemas.microsoft.com/office/drawing/2014/main" id="{8E81CCDA-99C2-CE55-B999-40D8D0861980}"/>
              </a:ext>
            </a:extLst>
          </p:cNvPr>
          <p:cNvCxnSpPr>
            <a:cxnSpLocks/>
          </p:cNvCxnSpPr>
          <p:nvPr/>
        </p:nvCxnSpPr>
        <p:spPr>
          <a:xfrm>
            <a:off x="202080" y="1117338"/>
            <a:ext cx="7704306" cy="0"/>
          </a:xfrm>
          <a:prstGeom prst="line">
            <a:avLst/>
          </a:prstGeom>
          <a:ln/>
        </p:spPr>
        <p:style>
          <a:lnRef idx="2">
            <a:schemeClr val="dk1"/>
          </a:lnRef>
          <a:fillRef idx="0">
            <a:schemeClr val="dk1"/>
          </a:fillRef>
          <a:effectRef idx="1">
            <a:schemeClr val="dk1"/>
          </a:effectRef>
          <a:fontRef idx="minor">
            <a:schemeClr val="tx1"/>
          </a:fontRef>
        </p:style>
      </p:cxnSp>
      <p:pic>
        <p:nvPicPr>
          <p:cNvPr id="4" name="Picture 3">
            <a:extLst>
              <a:ext uri="{FF2B5EF4-FFF2-40B4-BE49-F238E27FC236}">
                <a16:creationId xmlns:a16="http://schemas.microsoft.com/office/drawing/2014/main" id="{2EF3BDDF-F813-0C75-F3D5-E34C80E4D7A8}"/>
              </a:ext>
            </a:extLst>
          </p:cNvPr>
          <p:cNvPicPr>
            <a:picLocks noChangeAspect="1"/>
          </p:cNvPicPr>
          <p:nvPr/>
        </p:nvPicPr>
        <p:blipFill>
          <a:blip r:embed="rId2"/>
          <a:stretch>
            <a:fillRect/>
          </a:stretch>
        </p:blipFill>
        <p:spPr>
          <a:xfrm>
            <a:off x="593386" y="1418511"/>
            <a:ext cx="2071992" cy="3112287"/>
          </a:xfrm>
          <a:prstGeom prst="rect">
            <a:avLst/>
          </a:prstGeom>
          <a:effectLst>
            <a:glow rad="25400">
              <a:schemeClr val="tx1"/>
            </a:glow>
          </a:effectLst>
        </p:spPr>
      </p:pic>
      <p:graphicFrame>
        <p:nvGraphicFramePr>
          <p:cNvPr id="31" name="Diagram 30">
            <a:extLst>
              <a:ext uri="{FF2B5EF4-FFF2-40B4-BE49-F238E27FC236}">
                <a16:creationId xmlns:a16="http://schemas.microsoft.com/office/drawing/2014/main" id="{55201272-4AB7-F9D4-5C8F-E16BE4D1ABF5}"/>
              </a:ext>
            </a:extLst>
          </p:cNvPr>
          <p:cNvGraphicFramePr/>
          <p:nvPr>
            <p:extLst>
              <p:ext uri="{D42A27DB-BD31-4B8C-83A1-F6EECF244321}">
                <p14:modId xmlns:p14="http://schemas.microsoft.com/office/powerpoint/2010/main" val="499218485"/>
              </p:ext>
            </p:extLst>
          </p:nvPr>
        </p:nvGraphicFramePr>
        <p:xfrm>
          <a:off x="1975098" y="5000626"/>
          <a:ext cx="4187577" cy="17680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 name="Picture Placeholder 39">
            <a:extLst>
              <a:ext uri="{FF2B5EF4-FFF2-40B4-BE49-F238E27FC236}">
                <a16:creationId xmlns:a16="http://schemas.microsoft.com/office/drawing/2014/main" id="{D61FB98A-5001-1BC8-23B1-521177CE255D}"/>
              </a:ext>
            </a:extLst>
          </p:cNvPr>
          <p:cNvPicPr>
            <a:picLocks noGrp="1" noChangeAspect="1"/>
          </p:cNvPicPr>
          <p:nvPr>
            <p:ph type="pic" sz="quarter" idx="13"/>
          </p:nvPr>
        </p:nvPicPr>
        <p:blipFill>
          <a:blip r:embed="rId8"/>
          <a:srcRect l="22700" r="22700"/>
          <a:stretch>
            <a:fillRect/>
          </a:stretch>
        </p:blipFill>
        <p:spPr>
          <a:xfrm>
            <a:off x="8296275" y="0"/>
            <a:ext cx="3895725" cy="6858000"/>
          </a:xfrm>
          <a:prstGeom prst="rect">
            <a:avLst/>
          </a:prstGeom>
          <a:effectLst>
            <a:glow rad="25400">
              <a:schemeClr val="tx1"/>
            </a:glow>
          </a:effectLst>
        </p:spPr>
      </p:pic>
      <p:pic>
        <p:nvPicPr>
          <p:cNvPr id="5" name="Picture 4">
            <a:extLst>
              <a:ext uri="{FF2B5EF4-FFF2-40B4-BE49-F238E27FC236}">
                <a16:creationId xmlns:a16="http://schemas.microsoft.com/office/drawing/2014/main" id="{3B489D1E-B070-45D5-53AC-EB03BA7E5A60}"/>
              </a:ext>
            </a:extLst>
          </p:cNvPr>
          <p:cNvPicPr>
            <a:picLocks noChangeAspect="1"/>
          </p:cNvPicPr>
          <p:nvPr/>
        </p:nvPicPr>
        <p:blipFill>
          <a:blip r:embed="rId9"/>
          <a:stretch>
            <a:fillRect/>
          </a:stretch>
        </p:blipFill>
        <p:spPr>
          <a:xfrm>
            <a:off x="3247868" y="1418511"/>
            <a:ext cx="3619814" cy="3112286"/>
          </a:xfrm>
          <a:prstGeom prst="rect">
            <a:avLst/>
          </a:prstGeom>
          <a:effectLst>
            <a:glow rad="38100">
              <a:schemeClr val="tx1"/>
            </a:glow>
          </a:effectLst>
        </p:spPr>
      </p:pic>
    </p:spTree>
    <p:extLst>
      <p:ext uri="{BB962C8B-B14F-4D97-AF65-F5344CB8AC3E}">
        <p14:creationId xmlns:p14="http://schemas.microsoft.com/office/powerpoint/2010/main" val="129874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60000"/>
            <a:lumOff val="40000"/>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25867" y="645646"/>
            <a:ext cx="8197461" cy="816165"/>
          </a:xfrm>
        </p:spPr>
        <p:txBody>
          <a:bodyPr>
            <a:noAutofit/>
          </a:bodyPr>
          <a:lstStyle/>
          <a:p>
            <a:pPr algn="l"/>
            <a:r>
              <a:rPr lang="en-IN" sz="2000" b="1" i="0" dirty="0">
                <a:effectLst/>
                <a:latin typeface="Söhne"/>
              </a:rPr>
              <a:t>Task3:</a:t>
            </a:r>
            <a:r>
              <a:rPr lang="en-IN" sz="2000" b="0" i="0" dirty="0">
                <a:effectLst/>
                <a:latin typeface="Söhne"/>
              </a:rPr>
              <a:t>Display the movie categories that have a budget greater than $220,000</a:t>
            </a:r>
          </a:p>
        </p:txBody>
      </p:sp>
      <p:cxnSp>
        <p:nvCxnSpPr>
          <p:cNvPr id="20" name="Straight Connector 19">
            <a:extLst>
              <a:ext uri="{FF2B5EF4-FFF2-40B4-BE49-F238E27FC236}">
                <a16:creationId xmlns:a16="http://schemas.microsoft.com/office/drawing/2014/main" id="{8E81CCDA-99C2-CE55-B999-40D8D0861980}"/>
              </a:ext>
            </a:extLst>
          </p:cNvPr>
          <p:cNvCxnSpPr>
            <a:cxnSpLocks/>
          </p:cNvCxnSpPr>
          <p:nvPr/>
        </p:nvCxnSpPr>
        <p:spPr>
          <a:xfrm>
            <a:off x="202080" y="1117338"/>
            <a:ext cx="7704306" cy="0"/>
          </a:xfrm>
          <a:prstGeom prst="line">
            <a:avLst/>
          </a:prstGeom>
          <a:ln/>
        </p:spPr>
        <p:style>
          <a:lnRef idx="2">
            <a:schemeClr val="dk1"/>
          </a:lnRef>
          <a:fillRef idx="0">
            <a:schemeClr val="dk1"/>
          </a:fillRef>
          <a:effectRef idx="1">
            <a:schemeClr val="dk1"/>
          </a:effectRef>
          <a:fontRef idx="minor">
            <a:schemeClr val="tx1"/>
          </a:fontRef>
        </p:style>
      </p:cxnSp>
      <p:graphicFrame>
        <p:nvGraphicFramePr>
          <p:cNvPr id="31" name="Diagram 30">
            <a:extLst>
              <a:ext uri="{FF2B5EF4-FFF2-40B4-BE49-F238E27FC236}">
                <a16:creationId xmlns:a16="http://schemas.microsoft.com/office/drawing/2014/main" id="{55201272-4AB7-F9D4-5C8F-E16BE4D1ABF5}"/>
              </a:ext>
            </a:extLst>
          </p:cNvPr>
          <p:cNvGraphicFramePr/>
          <p:nvPr>
            <p:extLst>
              <p:ext uri="{D42A27DB-BD31-4B8C-83A1-F6EECF244321}">
                <p14:modId xmlns:p14="http://schemas.microsoft.com/office/powerpoint/2010/main" val="2804261408"/>
              </p:ext>
            </p:extLst>
          </p:nvPr>
        </p:nvGraphicFramePr>
        <p:xfrm>
          <a:off x="2233146" y="4775982"/>
          <a:ext cx="4443880" cy="1340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 name="Picture Placeholder 39">
            <a:extLst>
              <a:ext uri="{FF2B5EF4-FFF2-40B4-BE49-F238E27FC236}">
                <a16:creationId xmlns:a16="http://schemas.microsoft.com/office/drawing/2014/main" id="{D61FB98A-5001-1BC8-23B1-521177CE255D}"/>
              </a:ext>
            </a:extLst>
          </p:cNvPr>
          <p:cNvPicPr>
            <a:picLocks noGrp="1" noChangeAspect="1"/>
          </p:cNvPicPr>
          <p:nvPr>
            <p:ph type="pic" sz="quarter" idx="13"/>
          </p:nvPr>
        </p:nvPicPr>
        <p:blipFill>
          <a:blip r:embed="rId7"/>
          <a:srcRect l="34023" r="34023"/>
          <a:stretch/>
        </p:blipFill>
        <p:spPr>
          <a:xfrm>
            <a:off x="8296275" y="0"/>
            <a:ext cx="3895725" cy="6858000"/>
          </a:xfrm>
          <a:prstGeom prst="rect">
            <a:avLst/>
          </a:prstGeom>
          <a:effectLst>
            <a:glow rad="25400">
              <a:schemeClr val="tx1"/>
            </a:glow>
          </a:effectLst>
        </p:spPr>
      </p:pic>
      <p:pic>
        <p:nvPicPr>
          <p:cNvPr id="5" name="Picture 4">
            <a:extLst>
              <a:ext uri="{FF2B5EF4-FFF2-40B4-BE49-F238E27FC236}">
                <a16:creationId xmlns:a16="http://schemas.microsoft.com/office/drawing/2014/main" id="{B719354E-FBC3-4772-464D-3BCB45A33E8B}"/>
              </a:ext>
            </a:extLst>
          </p:cNvPr>
          <p:cNvPicPr>
            <a:picLocks noChangeAspect="1"/>
          </p:cNvPicPr>
          <p:nvPr/>
        </p:nvPicPr>
        <p:blipFill>
          <a:blip r:embed="rId8"/>
          <a:stretch>
            <a:fillRect/>
          </a:stretch>
        </p:blipFill>
        <p:spPr>
          <a:xfrm>
            <a:off x="202080" y="1337985"/>
            <a:ext cx="4062130" cy="3217351"/>
          </a:xfrm>
          <a:prstGeom prst="rect">
            <a:avLst/>
          </a:prstGeom>
          <a:noFill/>
          <a:effectLst>
            <a:glow rad="25400">
              <a:schemeClr val="tx1"/>
            </a:glow>
          </a:effectLst>
        </p:spPr>
      </p:pic>
    </p:spTree>
    <p:extLst>
      <p:ext uri="{BB962C8B-B14F-4D97-AF65-F5344CB8AC3E}">
        <p14:creationId xmlns:p14="http://schemas.microsoft.com/office/powerpoint/2010/main" val="410578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60000"/>
            <a:lumOff val="40000"/>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204991" y="418036"/>
            <a:ext cx="6946433" cy="631559"/>
          </a:xfrm>
        </p:spPr>
        <p:txBody>
          <a:bodyPr>
            <a:noAutofit/>
          </a:bodyPr>
          <a:lstStyle/>
          <a:p>
            <a:pPr algn="l"/>
            <a:r>
              <a:rPr lang="en-IN" sz="2000" b="1" i="0" dirty="0">
                <a:effectLst/>
                <a:latin typeface="Söhne"/>
              </a:rPr>
              <a:t>Task4: </a:t>
            </a:r>
            <a:r>
              <a:rPr lang="en-IN" sz="2000" b="0" i="0" dirty="0">
                <a:effectLst/>
                <a:latin typeface="Söhne"/>
              </a:rPr>
              <a:t>Display the movie categories where the revenue is greater </a:t>
            </a:r>
            <a:br>
              <a:rPr lang="en-IN" sz="2000" b="0" i="0" dirty="0">
                <a:effectLst/>
                <a:latin typeface="Söhne"/>
              </a:rPr>
            </a:br>
            <a:r>
              <a:rPr lang="en-IN" sz="2000" b="0" i="0" dirty="0">
                <a:effectLst/>
                <a:latin typeface="Söhne"/>
              </a:rPr>
              <a:t>than $961,000,000.</a:t>
            </a:r>
          </a:p>
        </p:txBody>
      </p:sp>
      <p:cxnSp>
        <p:nvCxnSpPr>
          <p:cNvPr id="20" name="Straight Connector 19">
            <a:extLst>
              <a:ext uri="{FF2B5EF4-FFF2-40B4-BE49-F238E27FC236}">
                <a16:creationId xmlns:a16="http://schemas.microsoft.com/office/drawing/2014/main" id="{8E81CCDA-99C2-CE55-B999-40D8D0861980}"/>
              </a:ext>
            </a:extLst>
          </p:cNvPr>
          <p:cNvCxnSpPr>
            <a:cxnSpLocks/>
          </p:cNvCxnSpPr>
          <p:nvPr/>
        </p:nvCxnSpPr>
        <p:spPr>
          <a:xfrm>
            <a:off x="202080" y="1117338"/>
            <a:ext cx="7704306"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15" name="Picture Placeholder 14">
            <a:extLst>
              <a:ext uri="{FF2B5EF4-FFF2-40B4-BE49-F238E27FC236}">
                <a16:creationId xmlns:a16="http://schemas.microsoft.com/office/drawing/2014/main" id="{DAB15CD0-5B1A-7F8B-EACD-137CE3B6A0BB}"/>
              </a:ext>
            </a:extLst>
          </p:cNvPr>
          <p:cNvPicPr>
            <a:picLocks noGrp="1" noChangeAspect="1"/>
          </p:cNvPicPr>
          <p:nvPr>
            <p:ph type="pic" sz="quarter" idx="13"/>
          </p:nvPr>
        </p:nvPicPr>
        <p:blipFill>
          <a:blip r:embed="rId2"/>
          <a:srcRect l="21468" r="21468"/>
          <a:stretch/>
        </p:blipFill>
        <p:spPr/>
      </p:pic>
      <p:pic>
        <p:nvPicPr>
          <p:cNvPr id="9" name="Picture 8">
            <a:extLst>
              <a:ext uri="{FF2B5EF4-FFF2-40B4-BE49-F238E27FC236}">
                <a16:creationId xmlns:a16="http://schemas.microsoft.com/office/drawing/2014/main" id="{4B2F1E38-438D-5286-0756-050F752226A3}"/>
              </a:ext>
            </a:extLst>
          </p:cNvPr>
          <p:cNvPicPr>
            <a:picLocks noChangeAspect="1"/>
          </p:cNvPicPr>
          <p:nvPr/>
        </p:nvPicPr>
        <p:blipFill>
          <a:blip r:embed="rId3"/>
          <a:stretch>
            <a:fillRect/>
          </a:stretch>
        </p:blipFill>
        <p:spPr>
          <a:xfrm>
            <a:off x="354626" y="1819067"/>
            <a:ext cx="3948054" cy="2726038"/>
          </a:xfrm>
          <a:prstGeom prst="rect">
            <a:avLst/>
          </a:prstGeom>
          <a:effectLst>
            <a:glow rad="38100">
              <a:schemeClr val="tx1"/>
            </a:glow>
          </a:effectLst>
        </p:spPr>
      </p:pic>
      <p:grpSp>
        <p:nvGrpSpPr>
          <p:cNvPr id="10" name="Group 9">
            <a:extLst>
              <a:ext uri="{FF2B5EF4-FFF2-40B4-BE49-F238E27FC236}">
                <a16:creationId xmlns:a16="http://schemas.microsoft.com/office/drawing/2014/main" id="{71881C38-7CA5-B8DB-E803-124D887EC380}"/>
              </a:ext>
            </a:extLst>
          </p:cNvPr>
          <p:cNvGrpSpPr/>
          <p:nvPr/>
        </p:nvGrpSpPr>
        <p:grpSpPr>
          <a:xfrm>
            <a:off x="3091371" y="4783907"/>
            <a:ext cx="5076388" cy="960725"/>
            <a:chOff x="-106278" y="27850"/>
            <a:chExt cx="4550696" cy="960725"/>
          </a:xfrm>
        </p:grpSpPr>
        <p:sp>
          <p:nvSpPr>
            <p:cNvPr id="12" name="Rectangle: Rounded Corners 11">
              <a:extLst>
                <a:ext uri="{FF2B5EF4-FFF2-40B4-BE49-F238E27FC236}">
                  <a16:creationId xmlns:a16="http://schemas.microsoft.com/office/drawing/2014/main" id="{B26EA985-AC6C-9BD3-A49A-387036F1E2EB}"/>
                </a:ext>
              </a:extLst>
            </p:cNvPr>
            <p:cNvSpPr/>
            <p:nvPr/>
          </p:nvSpPr>
          <p:spPr>
            <a:xfrm>
              <a:off x="-106278" y="27850"/>
              <a:ext cx="4491317" cy="960725"/>
            </a:xfrm>
            <a:prstGeom prst="roundRect">
              <a:avLst/>
            </a:prstGeom>
            <a:effectLst>
              <a:glow rad="38100">
                <a:schemeClr val="tx1"/>
              </a:glo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a:lstStyle/>
            <a:p>
              <a:endParaRPr lang="en-IN"/>
            </a:p>
          </p:txBody>
        </p:sp>
        <p:sp>
          <p:nvSpPr>
            <p:cNvPr id="13" name="Rectangle: Rounded Corners 4">
              <a:extLst>
                <a:ext uri="{FF2B5EF4-FFF2-40B4-BE49-F238E27FC236}">
                  <a16:creationId xmlns:a16="http://schemas.microsoft.com/office/drawing/2014/main" id="{5CA4360C-D6DD-42CB-A3C3-DA86D1F579DC}"/>
                </a:ext>
              </a:extLst>
            </p:cNvPr>
            <p:cNvSpPr txBox="1"/>
            <p:nvPr/>
          </p:nvSpPr>
          <p:spPr>
            <a:xfrm>
              <a:off x="46899" y="57312"/>
              <a:ext cx="4397519" cy="8669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defTabSz="800100">
                <a:lnSpc>
                  <a:spcPct val="90000"/>
                </a:lnSpc>
                <a:spcBef>
                  <a:spcPct val="0"/>
                </a:spcBef>
                <a:spcAft>
                  <a:spcPct val="35000"/>
                </a:spcAft>
              </a:pPr>
              <a:r>
                <a:rPr lang="en-IN" b="1" dirty="0">
                  <a:solidFill>
                    <a:schemeClr val="tx1"/>
                  </a:solidFill>
                  <a:latin typeface="Sohn"/>
                </a:rPr>
                <a:t>There are almost 24 movies with revenue greater then $961,000,000 and action ,adventure and animation are among top  </a:t>
              </a:r>
            </a:p>
          </p:txBody>
        </p:sp>
      </p:grpSp>
    </p:spTree>
    <p:extLst>
      <p:ext uri="{BB962C8B-B14F-4D97-AF65-F5344CB8AC3E}">
        <p14:creationId xmlns:p14="http://schemas.microsoft.com/office/powerpoint/2010/main" val="131102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60000"/>
            <a:lumOff val="40000"/>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67106" y="161925"/>
            <a:ext cx="8194207" cy="945888"/>
          </a:xfrm>
        </p:spPr>
        <p:txBody>
          <a:bodyPr>
            <a:noAutofit/>
          </a:bodyPr>
          <a:lstStyle/>
          <a:p>
            <a:pPr algn="l"/>
            <a:r>
              <a:rPr lang="en-IN" sz="1800" b="1" i="0" dirty="0">
                <a:effectLst/>
                <a:latin typeface="Söhne"/>
              </a:rPr>
              <a:t>Task 5: </a:t>
            </a:r>
            <a:r>
              <a:rPr lang="en-IN" sz="1800" i="0" dirty="0">
                <a:effectLst/>
                <a:latin typeface="Söhne"/>
              </a:rPr>
              <a:t>In the dataset, there are some movies for which the budget and revenue </a:t>
            </a:r>
            <a:br>
              <a:rPr lang="en-IN" sz="1800" i="0" dirty="0">
                <a:effectLst/>
                <a:latin typeface="Söhne"/>
              </a:rPr>
            </a:br>
            <a:r>
              <a:rPr lang="en-IN" sz="1800" i="0" dirty="0">
                <a:effectLst/>
                <a:latin typeface="Söhne"/>
              </a:rPr>
              <a:t>columns have the value 0, which mean unknown values. </a:t>
            </a:r>
            <a:br>
              <a:rPr lang="en-IN" sz="1800" i="0" dirty="0">
                <a:effectLst/>
                <a:latin typeface="Söhne"/>
              </a:rPr>
            </a:br>
            <a:r>
              <a:rPr lang="en-IN" sz="1800" i="0" dirty="0">
                <a:effectLst/>
                <a:latin typeface="Söhne"/>
              </a:rPr>
              <a:t>Remove the rows with value 0 from both the budget and revenue columns.</a:t>
            </a:r>
          </a:p>
        </p:txBody>
      </p:sp>
      <p:cxnSp>
        <p:nvCxnSpPr>
          <p:cNvPr id="20" name="Straight Connector 19">
            <a:extLst>
              <a:ext uri="{FF2B5EF4-FFF2-40B4-BE49-F238E27FC236}">
                <a16:creationId xmlns:a16="http://schemas.microsoft.com/office/drawing/2014/main" id="{8E81CCDA-99C2-CE55-B999-40D8D0861980}"/>
              </a:ext>
            </a:extLst>
          </p:cNvPr>
          <p:cNvCxnSpPr>
            <a:cxnSpLocks/>
          </p:cNvCxnSpPr>
          <p:nvPr/>
        </p:nvCxnSpPr>
        <p:spPr>
          <a:xfrm>
            <a:off x="202080" y="1117338"/>
            <a:ext cx="7704306"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aphicFrame>
        <p:nvGraphicFramePr>
          <p:cNvPr id="31" name="Diagram 30">
            <a:extLst>
              <a:ext uri="{FF2B5EF4-FFF2-40B4-BE49-F238E27FC236}">
                <a16:creationId xmlns:a16="http://schemas.microsoft.com/office/drawing/2014/main" id="{55201272-4AB7-F9D4-5C8F-E16BE4D1ABF5}"/>
              </a:ext>
            </a:extLst>
          </p:cNvPr>
          <p:cNvGraphicFramePr/>
          <p:nvPr>
            <p:extLst>
              <p:ext uri="{D42A27DB-BD31-4B8C-83A1-F6EECF244321}">
                <p14:modId xmlns:p14="http://schemas.microsoft.com/office/powerpoint/2010/main" val="3709399379"/>
              </p:ext>
            </p:extLst>
          </p:nvPr>
        </p:nvGraphicFramePr>
        <p:xfrm>
          <a:off x="1189599" y="4933950"/>
          <a:ext cx="4325375" cy="1540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F26FC1F-1895-4B35-DF03-6F165AE898E0}"/>
              </a:ext>
            </a:extLst>
          </p:cNvPr>
          <p:cNvPicPr>
            <a:picLocks noChangeAspect="1"/>
          </p:cNvPicPr>
          <p:nvPr/>
        </p:nvPicPr>
        <p:blipFill>
          <a:blip r:embed="rId7"/>
          <a:stretch>
            <a:fillRect/>
          </a:stretch>
        </p:blipFill>
        <p:spPr>
          <a:xfrm>
            <a:off x="202080" y="1473798"/>
            <a:ext cx="6503520" cy="2700478"/>
          </a:xfrm>
          <a:prstGeom prst="rect">
            <a:avLst/>
          </a:prstGeom>
          <a:effectLst>
            <a:glow rad="25400">
              <a:schemeClr val="tx1"/>
            </a:glow>
          </a:effectLst>
        </p:spPr>
      </p:pic>
      <p:pic>
        <p:nvPicPr>
          <p:cNvPr id="18" name="Picture Placeholder 17">
            <a:extLst>
              <a:ext uri="{FF2B5EF4-FFF2-40B4-BE49-F238E27FC236}">
                <a16:creationId xmlns:a16="http://schemas.microsoft.com/office/drawing/2014/main" id="{BAB46B7F-C848-F7B6-3A9A-8694F6E81A38}"/>
              </a:ext>
            </a:extLst>
          </p:cNvPr>
          <p:cNvPicPr>
            <a:picLocks noGrp="1" noChangeAspect="1"/>
          </p:cNvPicPr>
          <p:nvPr>
            <p:ph type="pic" sz="quarter" idx="13"/>
          </p:nvPr>
        </p:nvPicPr>
        <p:blipFill>
          <a:blip r:embed="rId8"/>
          <a:srcRect l="21597" r="21597"/>
          <a:stretch/>
        </p:blipFill>
        <p:spPr>
          <a:xfrm>
            <a:off x="8039100" y="0"/>
            <a:ext cx="4152900" cy="6858000"/>
          </a:xfrm>
        </p:spPr>
      </p:pic>
    </p:spTree>
    <p:extLst>
      <p:ext uri="{BB962C8B-B14F-4D97-AF65-F5344CB8AC3E}">
        <p14:creationId xmlns:p14="http://schemas.microsoft.com/office/powerpoint/2010/main" val="72671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{B2149B10-C803-49A7-97CE-61C81F7937DF}tf11429527_win32</Template>
  <TotalTime>1360</TotalTime>
  <Words>1263</Words>
  <Application>Microsoft Office PowerPoint</Application>
  <PresentationFormat>Widescreen</PresentationFormat>
  <Paragraphs>88</Paragraphs>
  <Slides>17</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Calibri</vt:lpstr>
      <vt:lpstr>Century Gothic</vt:lpstr>
      <vt:lpstr>Century Gothic (Headings)</vt:lpstr>
      <vt:lpstr>Karla</vt:lpstr>
      <vt:lpstr>Sohn</vt:lpstr>
      <vt:lpstr>Söhne</vt:lpstr>
      <vt:lpstr>Times New Roman</vt:lpstr>
      <vt:lpstr>Univers Condensed Light</vt:lpstr>
      <vt:lpstr>Wingdings</vt:lpstr>
      <vt:lpstr>Office Theme</vt:lpstr>
      <vt:lpstr>TMDB Movie Data Analysis         -using Python</vt:lpstr>
      <vt:lpstr>Business objective</vt:lpstr>
      <vt:lpstr>Introduction </vt:lpstr>
      <vt:lpstr>PowerPoint Presentation</vt:lpstr>
      <vt:lpstr>Task1: Load the movie dataset in the Python notebook. Display the numbers of rows and columns in the dataset. Display the titles and genres of the first 50 movies from the dataset.</vt:lpstr>
      <vt:lpstr>Task2: Identify the columns that have null values and perform the null value treatment.  (Choose the imputation method based on the type of data in the columns of interest)</vt:lpstr>
      <vt:lpstr>Task3:Display the movie categories that have a budget greater than $220,000</vt:lpstr>
      <vt:lpstr>Task4: Display the movie categories where the revenue is greater  than $961,000,000.</vt:lpstr>
      <vt:lpstr>Task 5: In the dataset, there are some movies for which the budget and revenue  columns have the value 0, which mean unknown values.  Remove the rows with value 0 from both the budget and revenue columns.</vt:lpstr>
      <vt:lpstr>Task 6: List the top 10 movies with the highest revenues and the top 10 movies with the least budget.</vt:lpstr>
      <vt:lpstr>Task7: How are popularities of movies related with the movie budgets? Are they  correlated or totally uncorrelated with each other? Write the interpretation of  your analysis.</vt:lpstr>
      <vt:lpstr>Task 8: Identify and display the names of all production companies along with the number of times they appear in the dataset.</vt:lpstr>
      <vt:lpstr>Task 9: Display the names of the top 25 production companies based on the number of movies they have produced in descending order of the number of movies produced.</vt:lpstr>
      <vt:lpstr>Task 10: Sort the data in descending order based on revenue and filter the top 500 movies. Find the measures of central tendency for the following columns using the filtered data:1. budget 2.revenue 3.runtime .Perform outlier analysis for the above three columns using box plots.</vt:lpstr>
      <vt:lpstr>Task 10.3: Perform outlier analysis for the above three columns using box plots.</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TMDB Movie Data Analysis</dc:title>
  <dc:creator>Vaibhav Sirohi</dc:creator>
  <cp:lastModifiedBy>Vaibhav Sirohi</cp:lastModifiedBy>
  <cp:revision>28</cp:revision>
  <dcterms:created xsi:type="dcterms:W3CDTF">2023-10-02T05:34:28Z</dcterms:created>
  <dcterms:modified xsi:type="dcterms:W3CDTF">2023-10-06T07:30:44Z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